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4" r:id="rId3"/>
    <p:sldId id="275" r:id="rId4"/>
    <p:sldId id="276" r:id="rId5"/>
    <p:sldId id="277" r:id="rId6"/>
    <p:sldId id="280" r:id="rId7"/>
    <p:sldId id="278" r:id="rId8"/>
    <p:sldId id="279" r:id="rId9"/>
    <p:sldId id="272" r:id="rId10"/>
    <p:sldId id="27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525252"/>
    <a:srgbClr val="3AA2DB"/>
    <a:srgbClr val="00108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66541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7677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7938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923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62768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5816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890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34282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4237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0836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6695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BD62-DBC3-4AD7-A4C4-8FA53B9C68AB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47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/>
            </a:gs>
            <a:gs pos="0">
              <a:schemeClr val="bg1"/>
            </a:gs>
            <a:gs pos="28000">
              <a:schemeClr val="accent3">
                <a:lumMod val="45000"/>
                <a:lumOff val="55000"/>
              </a:schemeClr>
            </a:gs>
            <a:gs pos="64000">
              <a:schemeClr val="accent3">
                <a:lumMod val="45000"/>
                <a:lumOff val="55000"/>
              </a:schemeClr>
            </a:gs>
            <a:gs pos="87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963" y="0"/>
            <a:ext cx="1166037" cy="116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0"/>
          <p:cNvSpPr txBox="1"/>
          <p:nvPr/>
        </p:nvSpPr>
        <p:spPr>
          <a:xfrm>
            <a:off x="3967869" y="3006921"/>
            <a:ext cx="3781109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altLang="fr-FR" sz="4400" b="1" dirty="0" smtClean="0">
                <a:solidFill>
                  <a:srgbClr val="001082"/>
                </a:solidFill>
              </a:rPr>
              <a:t>Présentation </a:t>
            </a:r>
            <a:endParaRPr lang="fr-FR" altLang="fr-FR" sz="4400" b="1" dirty="0">
              <a:solidFill>
                <a:srgbClr val="001082"/>
              </a:solidFill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98" y="192058"/>
            <a:ext cx="1329125" cy="1329125"/>
          </a:xfrm>
          <a:prstGeom prst="rect">
            <a:avLst/>
          </a:prstGeom>
        </p:spPr>
      </p:pic>
      <p:pic>
        <p:nvPicPr>
          <p:cNvPr id="10" name="Image 9" descr="D:\backr\mc\psd\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48" y="6216539"/>
            <a:ext cx="3257550" cy="631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2341563" y="1533525"/>
            <a:ext cx="7032625" cy="4094163"/>
            <a:chOff x="1475" y="966"/>
            <a:chExt cx="4430" cy="2579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5" y="966"/>
              <a:ext cx="4430" cy="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634" y="1143"/>
              <a:ext cx="4113" cy="2255"/>
            </a:xfrm>
            <a:custGeom>
              <a:avLst/>
              <a:gdLst>
                <a:gd name="T0" fmla="*/ 6607 w 7581"/>
                <a:gd name="T1" fmla="*/ 1379 h 4155"/>
                <a:gd name="T2" fmla="*/ 6382 w 7581"/>
                <a:gd name="T3" fmla="*/ 1374 h 4155"/>
                <a:gd name="T4" fmla="*/ 5107 w 7581"/>
                <a:gd name="T5" fmla="*/ 60 h 4155"/>
                <a:gd name="T6" fmla="*/ 3941 w 7581"/>
                <a:gd name="T7" fmla="*/ 410 h 4155"/>
                <a:gd name="T8" fmla="*/ 3239 w 7581"/>
                <a:gd name="T9" fmla="*/ 81 h 4155"/>
                <a:gd name="T10" fmla="*/ 1860 w 7581"/>
                <a:gd name="T11" fmla="*/ 920 h 4155"/>
                <a:gd name="T12" fmla="*/ 1250 w 7581"/>
                <a:gd name="T13" fmla="*/ 614 h 4155"/>
                <a:gd name="T14" fmla="*/ 76 w 7581"/>
                <a:gd name="T15" fmla="*/ 1512 h 4155"/>
                <a:gd name="T16" fmla="*/ 974 w 7581"/>
                <a:gd name="T17" fmla="*/ 2685 h 4155"/>
                <a:gd name="T18" fmla="*/ 1521 w 7581"/>
                <a:gd name="T19" fmla="*/ 2611 h 4155"/>
                <a:gd name="T20" fmla="*/ 2459 w 7581"/>
                <a:gd name="T21" fmla="*/ 3716 h 4155"/>
                <a:gd name="T22" fmla="*/ 3411 w 7581"/>
                <a:gd name="T23" fmla="*/ 3360 h 4155"/>
                <a:gd name="T24" fmla="*/ 4398 w 7581"/>
                <a:gd name="T25" fmla="*/ 4072 h 4155"/>
                <a:gd name="T26" fmla="*/ 5787 w 7581"/>
                <a:gd name="T27" fmla="*/ 3206 h 4155"/>
                <a:gd name="T28" fmla="*/ 6332 w 7581"/>
                <a:gd name="T29" fmla="*/ 3451 h 4155"/>
                <a:gd name="T30" fmla="*/ 7505 w 7581"/>
                <a:gd name="T31" fmla="*/ 2553 h 4155"/>
                <a:gd name="T32" fmla="*/ 6607 w 7581"/>
                <a:gd name="T33" fmla="*/ 1379 h 4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1" h="4155">
                  <a:moveTo>
                    <a:pt x="6607" y="1379"/>
                  </a:moveTo>
                  <a:cubicBezTo>
                    <a:pt x="6531" y="1369"/>
                    <a:pt x="6456" y="1368"/>
                    <a:pt x="6382" y="1374"/>
                  </a:cubicBezTo>
                  <a:cubicBezTo>
                    <a:pt x="6315" y="708"/>
                    <a:pt x="5799" y="152"/>
                    <a:pt x="5107" y="60"/>
                  </a:cubicBezTo>
                  <a:cubicBezTo>
                    <a:pt x="4669" y="1"/>
                    <a:pt x="4250" y="142"/>
                    <a:pt x="3941" y="410"/>
                  </a:cubicBezTo>
                  <a:cubicBezTo>
                    <a:pt x="3753" y="237"/>
                    <a:pt x="3512" y="117"/>
                    <a:pt x="3239" y="81"/>
                  </a:cubicBezTo>
                  <a:cubicBezTo>
                    <a:pt x="2628" y="0"/>
                    <a:pt x="2060" y="362"/>
                    <a:pt x="1860" y="920"/>
                  </a:cubicBezTo>
                  <a:cubicBezTo>
                    <a:pt x="1702" y="758"/>
                    <a:pt x="1491" y="646"/>
                    <a:pt x="1250" y="614"/>
                  </a:cubicBezTo>
                  <a:cubicBezTo>
                    <a:pt x="678" y="538"/>
                    <a:pt x="152" y="940"/>
                    <a:pt x="76" y="1512"/>
                  </a:cubicBezTo>
                  <a:cubicBezTo>
                    <a:pt x="0" y="2084"/>
                    <a:pt x="403" y="2609"/>
                    <a:pt x="974" y="2685"/>
                  </a:cubicBezTo>
                  <a:cubicBezTo>
                    <a:pt x="1167" y="2711"/>
                    <a:pt x="1354" y="2682"/>
                    <a:pt x="1521" y="2611"/>
                  </a:cubicBezTo>
                  <a:cubicBezTo>
                    <a:pt x="1503" y="3159"/>
                    <a:pt x="1904" y="3642"/>
                    <a:pt x="2459" y="3716"/>
                  </a:cubicBezTo>
                  <a:cubicBezTo>
                    <a:pt x="2829" y="3765"/>
                    <a:pt x="3181" y="3621"/>
                    <a:pt x="3411" y="3360"/>
                  </a:cubicBezTo>
                  <a:cubicBezTo>
                    <a:pt x="3594" y="3735"/>
                    <a:pt x="3954" y="4013"/>
                    <a:pt x="4398" y="4072"/>
                  </a:cubicBezTo>
                  <a:cubicBezTo>
                    <a:pt x="5019" y="4155"/>
                    <a:pt x="5595" y="3779"/>
                    <a:pt x="5787" y="3206"/>
                  </a:cubicBezTo>
                  <a:cubicBezTo>
                    <a:pt x="5935" y="3334"/>
                    <a:pt x="6122" y="3423"/>
                    <a:pt x="6332" y="3451"/>
                  </a:cubicBezTo>
                  <a:cubicBezTo>
                    <a:pt x="6904" y="3527"/>
                    <a:pt x="7429" y="3125"/>
                    <a:pt x="7505" y="2553"/>
                  </a:cubicBezTo>
                  <a:cubicBezTo>
                    <a:pt x="7581" y="1981"/>
                    <a:pt x="7179" y="1455"/>
                    <a:pt x="6607" y="1379"/>
                  </a:cubicBezTo>
                  <a:close/>
                </a:path>
              </a:pathLst>
            </a:custGeom>
            <a:solidFill>
              <a:srgbClr val="3A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432" y="948"/>
              <a:ext cx="4516" cy="2630"/>
            </a:xfrm>
            <a:custGeom>
              <a:avLst/>
              <a:gdLst>
                <a:gd name="T0" fmla="*/ 4725 w 8325"/>
                <a:gd name="T1" fmla="*/ 4763 h 4845"/>
                <a:gd name="T2" fmla="*/ 3707 w 8325"/>
                <a:gd name="T3" fmla="*/ 4217 h 4845"/>
                <a:gd name="T4" fmla="*/ 2785 w 8325"/>
                <a:gd name="T5" fmla="*/ 4406 h 4845"/>
                <a:gd name="T6" fmla="*/ 1880 w 8325"/>
                <a:gd name="T7" fmla="*/ 3910 h 4845"/>
                <a:gd name="T8" fmla="*/ 1598 w 8325"/>
                <a:gd name="T9" fmla="*/ 3383 h 4845"/>
                <a:gd name="T10" fmla="*/ 1301 w 8325"/>
                <a:gd name="T11" fmla="*/ 3376 h 4845"/>
                <a:gd name="T12" fmla="*/ 102 w 8325"/>
                <a:gd name="T13" fmla="*/ 1809 h 4845"/>
                <a:gd name="T14" fmla="*/ 1668 w 8325"/>
                <a:gd name="T15" fmla="*/ 610 h 4845"/>
                <a:gd name="T16" fmla="*/ 2113 w 8325"/>
                <a:gd name="T17" fmla="*/ 746 h 4845"/>
                <a:gd name="T18" fmla="*/ 2584 w 8325"/>
                <a:gd name="T19" fmla="*/ 306 h 4845"/>
                <a:gd name="T20" fmla="*/ 3658 w 8325"/>
                <a:gd name="T21" fmla="*/ 77 h 4845"/>
                <a:gd name="T22" fmla="*/ 4318 w 8325"/>
                <a:gd name="T23" fmla="*/ 316 h 4845"/>
                <a:gd name="T24" fmla="*/ 5525 w 8325"/>
                <a:gd name="T25" fmla="*/ 55 h 4845"/>
                <a:gd name="T26" fmla="*/ 6604 w 8325"/>
                <a:gd name="T27" fmla="*/ 603 h 4845"/>
                <a:gd name="T28" fmla="*/ 7046 w 8325"/>
                <a:gd name="T29" fmla="*/ 1378 h 4845"/>
                <a:gd name="T30" fmla="*/ 8225 w 8325"/>
                <a:gd name="T31" fmla="*/ 2942 h 4845"/>
                <a:gd name="T32" fmla="*/ 6658 w 8325"/>
                <a:gd name="T33" fmla="*/ 4141 h 4845"/>
                <a:gd name="T34" fmla="*/ 6303 w 8325"/>
                <a:gd name="T35" fmla="*/ 4045 h 4845"/>
                <a:gd name="T36" fmla="*/ 4725 w 8325"/>
                <a:gd name="T37" fmla="*/ 4763 h 4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5" h="4845">
                  <a:moveTo>
                    <a:pt x="4725" y="4763"/>
                  </a:moveTo>
                  <a:cubicBezTo>
                    <a:pt x="4327" y="4710"/>
                    <a:pt x="3969" y="4517"/>
                    <a:pt x="3707" y="4217"/>
                  </a:cubicBezTo>
                  <a:cubicBezTo>
                    <a:pt x="3431" y="4382"/>
                    <a:pt x="3107" y="4449"/>
                    <a:pt x="2785" y="4406"/>
                  </a:cubicBezTo>
                  <a:cubicBezTo>
                    <a:pt x="2432" y="4359"/>
                    <a:pt x="2110" y="4183"/>
                    <a:pt x="1880" y="3910"/>
                  </a:cubicBezTo>
                  <a:cubicBezTo>
                    <a:pt x="1750" y="3757"/>
                    <a:pt x="1654" y="3576"/>
                    <a:pt x="1598" y="3383"/>
                  </a:cubicBezTo>
                  <a:cubicBezTo>
                    <a:pt x="1499" y="3391"/>
                    <a:pt x="1400" y="3389"/>
                    <a:pt x="1301" y="3376"/>
                  </a:cubicBezTo>
                  <a:cubicBezTo>
                    <a:pt x="538" y="3274"/>
                    <a:pt x="0" y="2572"/>
                    <a:pt x="102" y="1809"/>
                  </a:cubicBezTo>
                  <a:cubicBezTo>
                    <a:pt x="203" y="1046"/>
                    <a:pt x="906" y="508"/>
                    <a:pt x="1668" y="610"/>
                  </a:cubicBezTo>
                  <a:cubicBezTo>
                    <a:pt x="1825" y="630"/>
                    <a:pt x="1974" y="676"/>
                    <a:pt x="2113" y="746"/>
                  </a:cubicBezTo>
                  <a:cubicBezTo>
                    <a:pt x="2239" y="570"/>
                    <a:pt x="2400" y="419"/>
                    <a:pt x="2584" y="306"/>
                  </a:cubicBezTo>
                  <a:cubicBezTo>
                    <a:pt x="2903" y="109"/>
                    <a:pt x="3285" y="27"/>
                    <a:pt x="3658" y="77"/>
                  </a:cubicBezTo>
                  <a:cubicBezTo>
                    <a:pt x="3896" y="108"/>
                    <a:pt x="4118" y="189"/>
                    <a:pt x="4318" y="316"/>
                  </a:cubicBezTo>
                  <a:cubicBezTo>
                    <a:pt x="4678" y="92"/>
                    <a:pt x="5104" y="0"/>
                    <a:pt x="5525" y="55"/>
                  </a:cubicBezTo>
                  <a:cubicBezTo>
                    <a:pt x="5935" y="110"/>
                    <a:pt x="6319" y="304"/>
                    <a:pt x="6604" y="603"/>
                  </a:cubicBezTo>
                  <a:cubicBezTo>
                    <a:pt x="6813" y="820"/>
                    <a:pt x="6965" y="1087"/>
                    <a:pt x="7046" y="1378"/>
                  </a:cubicBezTo>
                  <a:cubicBezTo>
                    <a:pt x="7798" y="1489"/>
                    <a:pt x="8325" y="2186"/>
                    <a:pt x="8225" y="2942"/>
                  </a:cubicBezTo>
                  <a:cubicBezTo>
                    <a:pt x="8124" y="3704"/>
                    <a:pt x="7421" y="4242"/>
                    <a:pt x="6658" y="4141"/>
                  </a:cubicBezTo>
                  <a:cubicBezTo>
                    <a:pt x="6536" y="4125"/>
                    <a:pt x="6417" y="4093"/>
                    <a:pt x="6303" y="4045"/>
                  </a:cubicBezTo>
                  <a:cubicBezTo>
                    <a:pt x="5959" y="4565"/>
                    <a:pt x="5347" y="4845"/>
                    <a:pt x="4725" y="4763"/>
                  </a:cubicBezTo>
                  <a:close/>
                </a:path>
              </a:pathLst>
            </a:custGeom>
            <a:noFill/>
            <a:ln w="50800" cap="flat">
              <a:solidFill>
                <a:srgbClr val="F4F5F5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4066222" y="2493818"/>
            <a:ext cx="3997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La Gestion </a:t>
            </a:r>
          </a:p>
          <a:p>
            <a:pPr algn="ctr"/>
            <a:r>
              <a:rPr lang="fr-FR" sz="54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Commerciale</a:t>
            </a:r>
            <a:endParaRPr lang="fr-FR" sz="5400" b="1" i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32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-24064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21" y="431562"/>
            <a:ext cx="1899297" cy="2276913"/>
          </a:xfrm>
          <a:prstGeom prst="rect">
            <a:avLst/>
          </a:prstGeom>
        </p:spPr>
      </p:pic>
      <p:pic>
        <p:nvPicPr>
          <p:cNvPr id="4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32925" cy="1032925"/>
          </a:xfrm>
          <a:prstGeom prst="rect">
            <a:avLst/>
          </a:prstGeom>
        </p:spPr>
      </p:pic>
      <p:grpSp>
        <p:nvGrpSpPr>
          <p:cNvPr id="5" name="Group 7"/>
          <p:cNvGrpSpPr/>
          <p:nvPr/>
        </p:nvGrpSpPr>
        <p:grpSpPr>
          <a:xfrm>
            <a:off x="2565929" y="520697"/>
            <a:ext cx="6942291" cy="3791477"/>
            <a:chOff x="5145214" y="1506458"/>
            <a:chExt cx="4136811" cy="211088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6584" y="1506458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145214" y="1795992"/>
              <a:ext cx="4136811" cy="122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Sur PC/Mac</a:t>
              </a:r>
            </a:p>
            <a:p>
              <a:pPr algn="ctr">
                <a:spcAft>
                  <a:spcPts val="10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Tablette</a:t>
              </a:r>
            </a:p>
            <a:p>
              <a:pPr algn="ctr">
                <a:spcAft>
                  <a:spcPts val="10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Smartphone</a:t>
              </a:r>
              <a:endParaRPr lang="fr-FR" sz="4000" dirty="0">
                <a:solidFill>
                  <a:srgbClr val="000099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858402" y="2572968"/>
            <a:ext cx="6012801" cy="3457630"/>
            <a:chOff x="4825850" y="1213782"/>
            <a:chExt cx="7305529" cy="434276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404128">
              <a:off x="4825850" y="1213782"/>
              <a:ext cx="7305529" cy="434276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6"/>
            <p:cNvSpPr txBox="1"/>
            <p:nvPr/>
          </p:nvSpPr>
          <p:spPr>
            <a:xfrm>
              <a:off x="6391637" y="2282726"/>
              <a:ext cx="4725193" cy="1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fr-FR" sz="4000" dirty="0">
                  <a:solidFill>
                    <a:srgbClr val="000099"/>
                  </a:solidFill>
                  <a:latin typeface="Raleway" panose="020B0003030101060003" pitchFamily="34" charset="0"/>
                </a:rPr>
                <a:t>Sécurité et </a:t>
              </a:r>
              <a:endParaRPr lang="fr-FR" sz="4000" dirty="0" smtClean="0">
                <a:solidFill>
                  <a:srgbClr val="000099"/>
                </a:solidFill>
                <a:latin typeface="Raleway" panose="020B0003030101060003" pitchFamily="34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confidentialité</a:t>
              </a:r>
              <a:endParaRPr lang="fr-FR" sz="4000" dirty="0">
                <a:solidFill>
                  <a:srgbClr val="000099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262464" y="3100540"/>
            <a:ext cx="6161021" cy="3273498"/>
            <a:chOff x="2174660" y="3121594"/>
            <a:chExt cx="6166335" cy="3736406"/>
          </a:xfrm>
        </p:grpSpPr>
        <p:pic>
          <p:nvPicPr>
            <p:cNvPr id="9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830526">
              <a:off x="2174660" y="3121594"/>
              <a:ext cx="6166335" cy="373640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6"/>
            <p:cNvSpPr txBox="1"/>
            <p:nvPr/>
          </p:nvSpPr>
          <p:spPr>
            <a:xfrm>
              <a:off x="3314618" y="4014618"/>
              <a:ext cx="3979261" cy="165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Simplicité </a:t>
              </a:r>
            </a:p>
            <a:p>
              <a:pPr algn="ctr">
                <a:spcAft>
                  <a:spcPts val="10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d’utilisation</a:t>
              </a:r>
              <a:endParaRPr lang="fr-FR" sz="4000" dirty="0">
                <a:solidFill>
                  <a:srgbClr val="000099"/>
                </a:solidFill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537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-20782"/>
            <a:ext cx="12192000" cy="6927038"/>
            <a:chOff x="0" y="-20782"/>
            <a:chExt cx="12192000" cy="692703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0782"/>
              <a:ext cx="12192000" cy="6927038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80" y="-5197"/>
              <a:ext cx="3197413" cy="5813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87336" y="761879"/>
              <a:ext cx="883228" cy="25643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45" y="0"/>
            <a:ext cx="689142" cy="68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2425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-1" y="-5196"/>
            <a:ext cx="11668991" cy="6853966"/>
            <a:chOff x="-1" y="-5196"/>
            <a:chExt cx="11668991" cy="685396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1668991" cy="684877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50" y="-5196"/>
              <a:ext cx="3579875" cy="65088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84466" y="761879"/>
              <a:ext cx="883228" cy="25643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45" y="0"/>
            <a:ext cx="689142" cy="68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16"/>
          <p:cNvGrpSpPr/>
          <p:nvPr/>
        </p:nvGrpSpPr>
        <p:grpSpPr>
          <a:xfrm>
            <a:off x="4920279" y="344571"/>
            <a:ext cx="5526557" cy="2977638"/>
            <a:chOff x="38420" y="848948"/>
            <a:chExt cx="4642533" cy="2702318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404128">
              <a:off x="38420" y="848948"/>
              <a:ext cx="4642533" cy="2702318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10"/>
            <p:cNvSpPr txBox="1"/>
            <p:nvPr/>
          </p:nvSpPr>
          <p:spPr>
            <a:xfrm>
              <a:off x="934590" y="1553364"/>
              <a:ext cx="3084915" cy="1312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4400" b="1" dirty="0" smtClean="0">
                  <a:solidFill>
                    <a:srgbClr val="001082"/>
                  </a:solidFill>
                </a:rPr>
                <a:t>Création de </a:t>
              </a:r>
            </a:p>
            <a:p>
              <a:pPr algn="ctr"/>
              <a:r>
                <a:rPr lang="fr-FR" altLang="fr-FR" sz="4400" b="1" dirty="0">
                  <a:solidFill>
                    <a:srgbClr val="001082"/>
                  </a:solidFill>
                </a:rPr>
                <a:t>d</a:t>
              </a:r>
              <a:r>
                <a:rPr lang="fr-FR" altLang="fr-FR" sz="4400" b="1" dirty="0" smtClean="0">
                  <a:solidFill>
                    <a:srgbClr val="001082"/>
                  </a:solidFill>
                </a:rPr>
                <a:t>evis</a:t>
              </a:r>
              <a:endParaRPr lang="fr-FR" altLang="fr-FR" sz="4400" b="1" dirty="0">
                <a:solidFill>
                  <a:srgbClr val="00108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481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269730" cy="68508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45" y="0"/>
            <a:ext cx="689142" cy="68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6"/>
          <p:cNvGrpSpPr/>
          <p:nvPr/>
        </p:nvGrpSpPr>
        <p:grpSpPr>
          <a:xfrm>
            <a:off x="7724183" y="916915"/>
            <a:ext cx="4741780" cy="2786405"/>
            <a:chOff x="-84307" y="802017"/>
            <a:chExt cx="4642533" cy="2702318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04128">
              <a:off x="-84307" y="802017"/>
              <a:ext cx="4642533" cy="2702318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10"/>
            <p:cNvSpPr txBox="1"/>
            <p:nvPr/>
          </p:nvSpPr>
          <p:spPr>
            <a:xfrm>
              <a:off x="694549" y="1316205"/>
              <a:ext cx="3324045" cy="116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600" b="1" dirty="0" smtClean="0">
                  <a:solidFill>
                    <a:srgbClr val="001082"/>
                  </a:solidFill>
                </a:rPr>
                <a:t>Envoi du </a:t>
              </a:r>
            </a:p>
            <a:p>
              <a:pPr algn="ctr"/>
              <a:r>
                <a:rPr lang="fr-FR" altLang="fr-FR" sz="3600" b="1" dirty="0" smtClean="0">
                  <a:solidFill>
                    <a:srgbClr val="001082"/>
                  </a:solidFill>
                </a:rPr>
                <a:t>devis par email</a:t>
              </a:r>
              <a:endParaRPr lang="fr-FR" altLang="fr-FR" sz="3600" b="1" dirty="0">
                <a:solidFill>
                  <a:srgbClr val="001082"/>
                </a:solidFill>
              </a:endParaRP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7086601" y="2635236"/>
            <a:ext cx="6086880" cy="3331224"/>
            <a:chOff x="499785" y="-162283"/>
            <a:chExt cx="4642533" cy="2702318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04128">
              <a:off x="499785" y="-162283"/>
              <a:ext cx="4642533" cy="2702318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10"/>
            <p:cNvSpPr txBox="1"/>
            <p:nvPr/>
          </p:nvSpPr>
          <p:spPr>
            <a:xfrm>
              <a:off x="1278641" y="450271"/>
              <a:ext cx="3324045" cy="1592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600" b="1" dirty="0" smtClean="0">
                  <a:solidFill>
                    <a:srgbClr val="001082"/>
                  </a:solidFill>
                </a:rPr>
                <a:t>Transformation </a:t>
              </a:r>
            </a:p>
            <a:p>
              <a:pPr algn="ctr"/>
              <a:r>
                <a:rPr lang="fr-FR" altLang="fr-FR" sz="3600" b="1" dirty="0" smtClean="0">
                  <a:solidFill>
                    <a:srgbClr val="001082"/>
                  </a:solidFill>
                </a:rPr>
                <a:t>en facture en </a:t>
              </a:r>
            </a:p>
            <a:p>
              <a:pPr algn="ctr"/>
              <a:r>
                <a:rPr lang="fr-FR" altLang="fr-FR" sz="3600" b="1" dirty="0" smtClean="0">
                  <a:solidFill>
                    <a:srgbClr val="001082"/>
                  </a:solidFill>
                </a:rPr>
                <a:t>1 clic</a:t>
              </a:r>
              <a:endParaRPr lang="fr-FR" altLang="fr-FR" sz="3600" b="1" dirty="0">
                <a:solidFill>
                  <a:srgbClr val="00108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80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90214" cy="6858000"/>
          </a:xfrm>
          <a:prstGeom prst="rect">
            <a:avLst/>
          </a:prstGeom>
        </p:spPr>
      </p:pic>
      <p:grpSp>
        <p:nvGrpSpPr>
          <p:cNvPr id="3" name="Group 16"/>
          <p:cNvGrpSpPr/>
          <p:nvPr/>
        </p:nvGrpSpPr>
        <p:grpSpPr>
          <a:xfrm>
            <a:off x="6892289" y="-125730"/>
            <a:ext cx="5972581" cy="3200400"/>
            <a:chOff x="499785" y="-162283"/>
            <a:chExt cx="4642533" cy="2702318"/>
          </a:xfrm>
        </p:grpSpPr>
        <p:pic>
          <p:nvPicPr>
            <p:cNvPr id="4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128">
              <a:off x="499785" y="-162283"/>
              <a:ext cx="4642533" cy="2702318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10"/>
            <p:cNvSpPr txBox="1"/>
            <p:nvPr/>
          </p:nvSpPr>
          <p:spPr>
            <a:xfrm>
              <a:off x="1316841" y="247597"/>
              <a:ext cx="3324045" cy="174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200" b="1" dirty="0">
                  <a:solidFill>
                    <a:srgbClr val="001082"/>
                  </a:solidFill>
                </a:rPr>
                <a:t>La facture est enregistrée</a:t>
              </a:r>
            </a:p>
            <a:p>
              <a:pPr algn="ctr"/>
              <a:r>
                <a:rPr lang="fr-FR" altLang="fr-FR" sz="3200" b="1" dirty="0">
                  <a:solidFill>
                    <a:srgbClr val="001082"/>
                  </a:solidFill>
                </a:rPr>
                <a:t>directement dans la comptabilité</a:t>
              </a: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7943425" y="2421800"/>
            <a:ext cx="4741780" cy="2786405"/>
            <a:chOff x="-84307" y="802017"/>
            <a:chExt cx="4642533" cy="2702318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128">
              <a:off x="-84307" y="802017"/>
              <a:ext cx="4642533" cy="2702318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10"/>
            <p:cNvSpPr txBox="1"/>
            <p:nvPr/>
          </p:nvSpPr>
          <p:spPr>
            <a:xfrm>
              <a:off x="694549" y="1271865"/>
              <a:ext cx="3324045" cy="152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200" b="1" dirty="0" smtClean="0">
                  <a:solidFill>
                    <a:srgbClr val="001082"/>
                  </a:solidFill>
                </a:rPr>
                <a:t>Le PDF est </a:t>
              </a:r>
            </a:p>
            <a:p>
              <a:pPr algn="ctr"/>
              <a:r>
                <a:rPr lang="fr-FR" altLang="fr-FR" sz="3200" b="1" dirty="0" smtClean="0">
                  <a:solidFill>
                    <a:srgbClr val="001082"/>
                  </a:solidFill>
                </a:rPr>
                <a:t>attaché à la pièce</a:t>
              </a:r>
            </a:p>
            <a:p>
              <a:pPr algn="ctr"/>
              <a:r>
                <a:rPr lang="fr-FR" altLang="fr-FR" sz="3200" b="1" dirty="0" smtClean="0">
                  <a:solidFill>
                    <a:srgbClr val="001082"/>
                  </a:solidFill>
                </a:rPr>
                <a:t>comptable</a:t>
              </a:r>
              <a:endParaRPr lang="fr-FR" altLang="fr-FR" sz="3200" b="1" dirty="0">
                <a:solidFill>
                  <a:srgbClr val="001082"/>
                </a:solidFill>
              </a:endParaRPr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8343364" y="4351150"/>
            <a:ext cx="4284155" cy="2417098"/>
            <a:chOff x="-84307" y="802017"/>
            <a:chExt cx="4642533" cy="2702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128">
              <a:off x="-84307" y="802017"/>
              <a:ext cx="4642533" cy="2702318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94549" y="1316205"/>
              <a:ext cx="3324045" cy="120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200" b="1" dirty="0" smtClean="0">
                  <a:solidFill>
                    <a:srgbClr val="001082"/>
                  </a:solidFill>
                </a:rPr>
                <a:t>Envoi de la </a:t>
              </a:r>
            </a:p>
            <a:p>
              <a:pPr algn="ctr"/>
              <a:r>
                <a:rPr lang="fr-FR" altLang="fr-FR" sz="3200" b="1" dirty="0" smtClean="0">
                  <a:solidFill>
                    <a:srgbClr val="001082"/>
                  </a:solidFill>
                </a:rPr>
                <a:t>facture par email</a:t>
              </a:r>
              <a:endParaRPr lang="fr-FR" altLang="fr-FR" sz="3200" b="1" dirty="0">
                <a:solidFill>
                  <a:srgbClr val="00108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84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68597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45" y="0"/>
            <a:ext cx="689142" cy="68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6804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12175216" cy="4572000"/>
            <a:chOff x="0" y="0"/>
            <a:chExt cx="12175216" cy="4572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75216" cy="4572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082463" y="276726"/>
              <a:ext cx="2080721" cy="192506"/>
            </a:xfrm>
            <a:prstGeom prst="rect">
              <a:avLst/>
            </a:prstGeom>
            <a:solidFill>
              <a:srgbClr val="525252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054642" y="3856913"/>
            <a:ext cx="6884755" cy="3001087"/>
            <a:chOff x="6443649" y="151204"/>
            <a:chExt cx="5400014" cy="314323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10"/>
            <p:cNvSpPr txBox="1"/>
            <p:nvPr/>
          </p:nvSpPr>
          <p:spPr>
            <a:xfrm>
              <a:off x="7206095" y="795392"/>
              <a:ext cx="4033078" cy="1644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200" b="1" dirty="0">
                  <a:solidFill>
                    <a:srgbClr val="001082"/>
                  </a:solidFill>
                </a:rPr>
                <a:t>Relances clients </a:t>
              </a:r>
              <a:endParaRPr lang="fr-FR" altLang="fr-FR" sz="3200" b="1" dirty="0" smtClean="0">
                <a:solidFill>
                  <a:srgbClr val="001082"/>
                </a:solidFill>
              </a:endParaRPr>
            </a:p>
            <a:p>
              <a:pPr algn="ctr"/>
              <a:r>
                <a:rPr lang="fr-FR" altLang="fr-FR" sz="3200" b="1" dirty="0" smtClean="0">
                  <a:solidFill>
                    <a:srgbClr val="001082"/>
                  </a:solidFill>
                </a:rPr>
                <a:t>directement </a:t>
              </a:r>
              <a:r>
                <a:rPr lang="fr-FR" altLang="fr-FR" sz="3200" b="1" dirty="0">
                  <a:solidFill>
                    <a:srgbClr val="001082"/>
                  </a:solidFill>
                </a:rPr>
                <a:t>depuis la balance âgée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749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9800" cy="6868122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7139541" y="2213129"/>
            <a:ext cx="5380518" cy="2441864"/>
            <a:chOff x="6443649" y="151204"/>
            <a:chExt cx="5400014" cy="314323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4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10"/>
            <p:cNvSpPr txBox="1"/>
            <p:nvPr/>
          </p:nvSpPr>
          <p:spPr>
            <a:xfrm>
              <a:off x="7242321" y="748929"/>
              <a:ext cx="4033078" cy="1545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600" b="1" dirty="0" smtClean="0">
                  <a:solidFill>
                    <a:srgbClr val="001082"/>
                  </a:solidFill>
                </a:rPr>
                <a:t>Envoi des </a:t>
              </a:r>
            </a:p>
            <a:p>
              <a:pPr algn="ctr"/>
              <a:r>
                <a:rPr lang="fr-FR" altLang="fr-FR" sz="3600" b="1" dirty="0" smtClean="0">
                  <a:solidFill>
                    <a:srgbClr val="001082"/>
                  </a:solidFill>
                </a:rPr>
                <a:t>relances par email</a:t>
              </a:r>
              <a:endParaRPr lang="fr-FR" altLang="fr-FR" sz="3600" b="1" dirty="0">
                <a:solidFill>
                  <a:srgbClr val="001082"/>
                </a:solidFill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-24064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8599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0" y="421105"/>
            <a:ext cx="6422892" cy="4066561"/>
            <a:chOff x="5386584" y="1506458"/>
            <a:chExt cx="3626458" cy="211088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6584" y="1506458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6"/>
            <p:cNvSpPr txBox="1"/>
            <p:nvPr/>
          </p:nvSpPr>
          <p:spPr>
            <a:xfrm>
              <a:off x="6089814" y="2108526"/>
              <a:ext cx="2181151" cy="74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400" dirty="0">
                  <a:solidFill>
                    <a:srgbClr val="000099"/>
                  </a:solidFill>
                  <a:latin typeface="Raleway" panose="020B0003030101060003" pitchFamily="34" charset="0"/>
                </a:rPr>
                <a:t>Accessible </a:t>
              </a:r>
              <a:endParaRPr lang="fr-FR" sz="4400" dirty="0" smtClean="0">
                <a:solidFill>
                  <a:srgbClr val="000099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24h/24 </a:t>
              </a:r>
            </a:p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et </a:t>
              </a:r>
              <a:r>
                <a:rPr lang="fr-FR" sz="4400" dirty="0">
                  <a:solidFill>
                    <a:srgbClr val="000099"/>
                  </a:solidFill>
                  <a:latin typeface="Raleway" panose="020B0003030101060003" pitchFamily="34" charset="0"/>
                </a:rPr>
                <a:t>7 jours/7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174660" y="3056278"/>
            <a:ext cx="6166335" cy="3736406"/>
            <a:chOff x="2174660" y="3121594"/>
            <a:chExt cx="6166335" cy="3736406"/>
          </a:xfrm>
        </p:grpSpPr>
        <p:pic>
          <p:nvPicPr>
            <p:cNvPr id="10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830526">
              <a:off x="2174660" y="3121594"/>
              <a:ext cx="6166335" cy="373640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6"/>
            <p:cNvSpPr txBox="1"/>
            <p:nvPr/>
          </p:nvSpPr>
          <p:spPr>
            <a:xfrm>
              <a:off x="2457632" y="4621987"/>
              <a:ext cx="3979261" cy="96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Aucun logiciel </a:t>
              </a:r>
            </a:p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	à installer</a:t>
              </a:r>
              <a:endParaRPr lang="fr-FR" sz="4000" dirty="0">
                <a:solidFill>
                  <a:srgbClr val="000099"/>
                </a:solidFill>
                <a:latin typeface="Raleway" panose="020B0003030101060003" pitchFamily="34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-24064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e 12"/>
          <p:cNvGrpSpPr/>
          <p:nvPr/>
        </p:nvGrpSpPr>
        <p:grpSpPr>
          <a:xfrm>
            <a:off x="4800600" y="1239884"/>
            <a:ext cx="7305529" cy="4342768"/>
            <a:chOff x="4800600" y="1239884"/>
            <a:chExt cx="7305529" cy="434276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04128">
              <a:off x="4800600" y="1239884"/>
              <a:ext cx="7305529" cy="434276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6"/>
            <p:cNvSpPr txBox="1"/>
            <p:nvPr/>
          </p:nvSpPr>
          <p:spPr>
            <a:xfrm>
              <a:off x="6149983" y="2920749"/>
              <a:ext cx="4725193" cy="98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400" dirty="0">
                  <a:solidFill>
                    <a:srgbClr val="000099"/>
                  </a:solidFill>
                  <a:latin typeface="Raleway" panose="020B0003030101060003" pitchFamily="34" charset="0"/>
                </a:rPr>
                <a:t>Sans connaissance </a:t>
              </a:r>
              <a:endParaRPr lang="fr-FR" sz="4400" dirty="0" smtClean="0">
                <a:solidFill>
                  <a:srgbClr val="000099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comptable</a:t>
              </a:r>
              <a:endParaRPr lang="fr-FR" sz="4400" dirty="0">
                <a:solidFill>
                  <a:srgbClr val="000099"/>
                </a:solidFill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277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71</Words>
  <Application>Microsoft Office PowerPoint</Application>
  <PresentationFormat>Grand écran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Calisto MT</vt:lpstr>
      <vt:lpstr>Raleway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SUPPORT</dc:creator>
  <cp:lastModifiedBy>SUPPORT</cp:lastModifiedBy>
  <cp:revision>73</cp:revision>
  <dcterms:created xsi:type="dcterms:W3CDTF">2015-01-29T16:13:51Z</dcterms:created>
  <dcterms:modified xsi:type="dcterms:W3CDTF">2015-02-04T11:24:48Z</dcterms:modified>
</cp:coreProperties>
</file>