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FFFFCC"/>
    <a:srgbClr val="3AA2DB"/>
    <a:srgbClr val="00108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6654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7677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7938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923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6276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816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890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428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4237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836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6695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BD62-DBC3-4AD7-A4C4-8FA53B9C68AB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69E6-5CA9-4581-B06A-35C7CD047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4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0">
              <a:schemeClr val="bg1"/>
            </a:gs>
            <a:gs pos="28000">
              <a:schemeClr val="accent3">
                <a:lumMod val="45000"/>
                <a:lumOff val="55000"/>
              </a:schemeClr>
            </a:gs>
            <a:gs pos="64000">
              <a:schemeClr val="accent3">
                <a:lumMod val="45000"/>
                <a:lumOff val="55000"/>
              </a:schemeClr>
            </a:gs>
            <a:gs pos="87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63" y="0"/>
            <a:ext cx="1166037" cy="116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0"/>
          <p:cNvSpPr txBox="1"/>
          <p:nvPr/>
        </p:nvSpPr>
        <p:spPr>
          <a:xfrm>
            <a:off x="3967869" y="3006921"/>
            <a:ext cx="3781109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altLang="fr-FR" sz="4400" b="1" dirty="0" smtClean="0">
                <a:solidFill>
                  <a:srgbClr val="001082"/>
                </a:solidFill>
              </a:rPr>
              <a:t>Présentation </a:t>
            </a:r>
            <a:endParaRPr lang="fr-FR" altLang="fr-FR" sz="4400" b="1" dirty="0">
              <a:solidFill>
                <a:srgbClr val="001082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8" y="192058"/>
            <a:ext cx="1329125" cy="1329125"/>
          </a:xfrm>
          <a:prstGeom prst="rect">
            <a:avLst/>
          </a:prstGeom>
        </p:spPr>
      </p:pic>
      <p:pic>
        <p:nvPicPr>
          <p:cNvPr id="10" name="Image 9" descr="D:\backr\mc\psd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48" y="6216539"/>
            <a:ext cx="3257550" cy="631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341563" y="1533525"/>
            <a:ext cx="7032625" cy="4094163"/>
            <a:chOff x="1475" y="966"/>
            <a:chExt cx="4430" cy="257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5" y="966"/>
              <a:ext cx="4430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34" y="1143"/>
              <a:ext cx="4113" cy="2255"/>
            </a:xfrm>
            <a:custGeom>
              <a:avLst/>
              <a:gdLst>
                <a:gd name="T0" fmla="*/ 6607 w 7581"/>
                <a:gd name="T1" fmla="*/ 1379 h 4155"/>
                <a:gd name="T2" fmla="*/ 6382 w 7581"/>
                <a:gd name="T3" fmla="*/ 1374 h 4155"/>
                <a:gd name="T4" fmla="*/ 5107 w 7581"/>
                <a:gd name="T5" fmla="*/ 60 h 4155"/>
                <a:gd name="T6" fmla="*/ 3941 w 7581"/>
                <a:gd name="T7" fmla="*/ 410 h 4155"/>
                <a:gd name="T8" fmla="*/ 3239 w 7581"/>
                <a:gd name="T9" fmla="*/ 81 h 4155"/>
                <a:gd name="T10" fmla="*/ 1860 w 7581"/>
                <a:gd name="T11" fmla="*/ 920 h 4155"/>
                <a:gd name="T12" fmla="*/ 1250 w 7581"/>
                <a:gd name="T13" fmla="*/ 614 h 4155"/>
                <a:gd name="T14" fmla="*/ 76 w 7581"/>
                <a:gd name="T15" fmla="*/ 1512 h 4155"/>
                <a:gd name="T16" fmla="*/ 974 w 7581"/>
                <a:gd name="T17" fmla="*/ 2685 h 4155"/>
                <a:gd name="T18" fmla="*/ 1521 w 7581"/>
                <a:gd name="T19" fmla="*/ 2611 h 4155"/>
                <a:gd name="T20" fmla="*/ 2459 w 7581"/>
                <a:gd name="T21" fmla="*/ 3716 h 4155"/>
                <a:gd name="T22" fmla="*/ 3411 w 7581"/>
                <a:gd name="T23" fmla="*/ 3360 h 4155"/>
                <a:gd name="T24" fmla="*/ 4398 w 7581"/>
                <a:gd name="T25" fmla="*/ 4072 h 4155"/>
                <a:gd name="T26" fmla="*/ 5787 w 7581"/>
                <a:gd name="T27" fmla="*/ 3206 h 4155"/>
                <a:gd name="T28" fmla="*/ 6332 w 7581"/>
                <a:gd name="T29" fmla="*/ 3451 h 4155"/>
                <a:gd name="T30" fmla="*/ 7505 w 7581"/>
                <a:gd name="T31" fmla="*/ 2553 h 4155"/>
                <a:gd name="T32" fmla="*/ 6607 w 7581"/>
                <a:gd name="T33" fmla="*/ 1379 h 4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81" h="4155">
                  <a:moveTo>
                    <a:pt x="6607" y="1379"/>
                  </a:moveTo>
                  <a:cubicBezTo>
                    <a:pt x="6531" y="1369"/>
                    <a:pt x="6456" y="1368"/>
                    <a:pt x="6382" y="1374"/>
                  </a:cubicBezTo>
                  <a:cubicBezTo>
                    <a:pt x="6315" y="708"/>
                    <a:pt x="5799" y="152"/>
                    <a:pt x="5107" y="60"/>
                  </a:cubicBezTo>
                  <a:cubicBezTo>
                    <a:pt x="4669" y="1"/>
                    <a:pt x="4250" y="142"/>
                    <a:pt x="3941" y="410"/>
                  </a:cubicBezTo>
                  <a:cubicBezTo>
                    <a:pt x="3753" y="237"/>
                    <a:pt x="3512" y="117"/>
                    <a:pt x="3239" y="81"/>
                  </a:cubicBezTo>
                  <a:cubicBezTo>
                    <a:pt x="2628" y="0"/>
                    <a:pt x="2060" y="362"/>
                    <a:pt x="1860" y="920"/>
                  </a:cubicBezTo>
                  <a:cubicBezTo>
                    <a:pt x="1702" y="758"/>
                    <a:pt x="1491" y="646"/>
                    <a:pt x="1250" y="614"/>
                  </a:cubicBezTo>
                  <a:cubicBezTo>
                    <a:pt x="678" y="538"/>
                    <a:pt x="152" y="940"/>
                    <a:pt x="76" y="1512"/>
                  </a:cubicBezTo>
                  <a:cubicBezTo>
                    <a:pt x="0" y="2084"/>
                    <a:pt x="403" y="2609"/>
                    <a:pt x="974" y="2685"/>
                  </a:cubicBezTo>
                  <a:cubicBezTo>
                    <a:pt x="1167" y="2711"/>
                    <a:pt x="1354" y="2682"/>
                    <a:pt x="1521" y="2611"/>
                  </a:cubicBezTo>
                  <a:cubicBezTo>
                    <a:pt x="1503" y="3159"/>
                    <a:pt x="1904" y="3642"/>
                    <a:pt x="2459" y="3716"/>
                  </a:cubicBezTo>
                  <a:cubicBezTo>
                    <a:pt x="2829" y="3765"/>
                    <a:pt x="3181" y="3621"/>
                    <a:pt x="3411" y="3360"/>
                  </a:cubicBezTo>
                  <a:cubicBezTo>
                    <a:pt x="3594" y="3735"/>
                    <a:pt x="3954" y="4013"/>
                    <a:pt x="4398" y="4072"/>
                  </a:cubicBezTo>
                  <a:cubicBezTo>
                    <a:pt x="5019" y="4155"/>
                    <a:pt x="5595" y="3779"/>
                    <a:pt x="5787" y="3206"/>
                  </a:cubicBezTo>
                  <a:cubicBezTo>
                    <a:pt x="5935" y="3334"/>
                    <a:pt x="6122" y="3423"/>
                    <a:pt x="6332" y="3451"/>
                  </a:cubicBezTo>
                  <a:cubicBezTo>
                    <a:pt x="6904" y="3527"/>
                    <a:pt x="7429" y="3125"/>
                    <a:pt x="7505" y="2553"/>
                  </a:cubicBezTo>
                  <a:cubicBezTo>
                    <a:pt x="7581" y="1981"/>
                    <a:pt x="7179" y="1455"/>
                    <a:pt x="6607" y="1379"/>
                  </a:cubicBezTo>
                  <a:close/>
                </a:path>
              </a:pathLst>
            </a:custGeom>
            <a:solidFill>
              <a:srgbClr val="3AA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432" y="948"/>
              <a:ext cx="4516" cy="2630"/>
            </a:xfrm>
            <a:custGeom>
              <a:avLst/>
              <a:gdLst>
                <a:gd name="T0" fmla="*/ 4725 w 8325"/>
                <a:gd name="T1" fmla="*/ 4763 h 4845"/>
                <a:gd name="T2" fmla="*/ 3707 w 8325"/>
                <a:gd name="T3" fmla="*/ 4217 h 4845"/>
                <a:gd name="T4" fmla="*/ 2785 w 8325"/>
                <a:gd name="T5" fmla="*/ 4406 h 4845"/>
                <a:gd name="T6" fmla="*/ 1880 w 8325"/>
                <a:gd name="T7" fmla="*/ 3910 h 4845"/>
                <a:gd name="T8" fmla="*/ 1598 w 8325"/>
                <a:gd name="T9" fmla="*/ 3383 h 4845"/>
                <a:gd name="T10" fmla="*/ 1301 w 8325"/>
                <a:gd name="T11" fmla="*/ 3376 h 4845"/>
                <a:gd name="T12" fmla="*/ 102 w 8325"/>
                <a:gd name="T13" fmla="*/ 1809 h 4845"/>
                <a:gd name="T14" fmla="*/ 1668 w 8325"/>
                <a:gd name="T15" fmla="*/ 610 h 4845"/>
                <a:gd name="T16" fmla="*/ 2113 w 8325"/>
                <a:gd name="T17" fmla="*/ 746 h 4845"/>
                <a:gd name="T18" fmla="*/ 2584 w 8325"/>
                <a:gd name="T19" fmla="*/ 306 h 4845"/>
                <a:gd name="T20" fmla="*/ 3658 w 8325"/>
                <a:gd name="T21" fmla="*/ 77 h 4845"/>
                <a:gd name="T22" fmla="*/ 4318 w 8325"/>
                <a:gd name="T23" fmla="*/ 316 h 4845"/>
                <a:gd name="T24" fmla="*/ 5525 w 8325"/>
                <a:gd name="T25" fmla="*/ 55 h 4845"/>
                <a:gd name="T26" fmla="*/ 6604 w 8325"/>
                <a:gd name="T27" fmla="*/ 603 h 4845"/>
                <a:gd name="T28" fmla="*/ 7046 w 8325"/>
                <a:gd name="T29" fmla="*/ 1378 h 4845"/>
                <a:gd name="T30" fmla="*/ 8225 w 8325"/>
                <a:gd name="T31" fmla="*/ 2942 h 4845"/>
                <a:gd name="T32" fmla="*/ 6658 w 8325"/>
                <a:gd name="T33" fmla="*/ 4141 h 4845"/>
                <a:gd name="T34" fmla="*/ 6303 w 8325"/>
                <a:gd name="T35" fmla="*/ 4045 h 4845"/>
                <a:gd name="T36" fmla="*/ 4725 w 8325"/>
                <a:gd name="T37" fmla="*/ 4763 h 4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5" h="4845">
                  <a:moveTo>
                    <a:pt x="4725" y="4763"/>
                  </a:moveTo>
                  <a:cubicBezTo>
                    <a:pt x="4327" y="4710"/>
                    <a:pt x="3969" y="4517"/>
                    <a:pt x="3707" y="4217"/>
                  </a:cubicBezTo>
                  <a:cubicBezTo>
                    <a:pt x="3431" y="4382"/>
                    <a:pt x="3107" y="4449"/>
                    <a:pt x="2785" y="4406"/>
                  </a:cubicBezTo>
                  <a:cubicBezTo>
                    <a:pt x="2432" y="4359"/>
                    <a:pt x="2110" y="4183"/>
                    <a:pt x="1880" y="3910"/>
                  </a:cubicBezTo>
                  <a:cubicBezTo>
                    <a:pt x="1750" y="3757"/>
                    <a:pt x="1654" y="3576"/>
                    <a:pt x="1598" y="3383"/>
                  </a:cubicBezTo>
                  <a:cubicBezTo>
                    <a:pt x="1499" y="3391"/>
                    <a:pt x="1400" y="3389"/>
                    <a:pt x="1301" y="3376"/>
                  </a:cubicBezTo>
                  <a:cubicBezTo>
                    <a:pt x="538" y="3274"/>
                    <a:pt x="0" y="2572"/>
                    <a:pt x="102" y="1809"/>
                  </a:cubicBezTo>
                  <a:cubicBezTo>
                    <a:pt x="203" y="1046"/>
                    <a:pt x="906" y="508"/>
                    <a:pt x="1668" y="610"/>
                  </a:cubicBezTo>
                  <a:cubicBezTo>
                    <a:pt x="1825" y="630"/>
                    <a:pt x="1974" y="676"/>
                    <a:pt x="2113" y="746"/>
                  </a:cubicBezTo>
                  <a:cubicBezTo>
                    <a:pt x="2239" y="570"/>
                    <a:pt x="2400" y="419"/>
                    <a:pt x="2584" y="306"/>
                  </a:cubicBezTo>
                  <a:cubicBezTo>
                    <a:pt x="2903" y="109"/>
                    <a:pt x="3285" y="27"/>
                    <a:pt x="3658" y="77"/>
                  </a:cubicBezTo>
                  <a:cubicBezTo>
                    <a:pt x="3896" y="108"/>
                    <a:pt x="4118" y="189"/>
                    <a:pt x="4318" y="316"/>
                  </a:cubicBezTo>
                  <a:cubicBezTo>
                    <a:pt x="4678" y="92"/>
                    <a:pt x="5104" y="0"/>
                    <a:pt x="5525" y="55"/>
                  </a:cubicBezTo>
                  <a:cubicBezTo>
                    <a:pt x="5935" y="110"/>
                    <a:pt x="6319" y="304"/>
                    <a:pt x="6604" y="603"/>
                  </a:cubicBezTo>
                  <a:cubicBezTo>
                    <a:pt x="6813" y="820"/>
                    <a:pt x="6965" y="1087"/>
                    <a:pt x="7046" y="1378"/>
                  </a:cubicBezTo>
                  <a:cubicBezTo>
                    <a:pt x="7798" y="1489"/>
                    <a:pt x="8325" y="2186"/>
                    <a:pt x="8225" y="2942"/>
                  </a:cubicBezTo>
                  <a:cubicBezTo>
                    <a:pt x="8124" y="3704"/>
                    <a:pt x="7421" y="4242"/>
                    <a:pt x="6658" y="4141"/>
                  </a:cubicBezTo>
                  <a:cubicBezTo>
                    <a:pt x="6536" y="4125"/>
                    <a:pt x="6417" y="4093"/>
                    <a:pt x="6303" y="4045"/>
                  </a:cubicBezTo>
                  <a:cubicBezTo>
                    <a:pt x="5959" y="4565"/>
                    <a:pt x="5347" y="4845"/>
                    <a:pt x="4725" y="4763"/>
                  </a:cubicBezTo>
                  <a:close/>
                </a:path>
              </a:pathLst>
            </a:custGeom>
            <a:noFill/>
            <a:ln w="50800" cap="flat">
              <a:solidFill>
                <a:srgbClr val="F4F5F5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263651" y="2743202"/>
            <a:ext cx="3304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L’Essentiel Client</a:t>
            </a:r>
            <a:endParaRPr lang="fr-FR" sz="54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3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e 6"/>
          <p:cNvGrpSpPr/>
          <p:nvPr/>
        </p:nvGrpSpPr>
        <p:grpSpPr>
          <a:xfrm>
            <a:off x="0" y="0"/>
            <a:ext cx="12192000" cy="6841924"/>
            <a:chOff x="0" y="0"/>
            <a:chExt cx="12192000" cy="6841924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0"/>
              <a:ext cx="12192000" cy="6841924"/>
              <a:chOff x="0" y="0"/>
              <a:chExt cx="12192000" cy="6841924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41924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71" y="36096"/>
                <a:ext cx="3457578" cy="628650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586789" y="794083"/>
              <a:ext cx="878306" cy="31282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756839" y="-592678"/>
            <a:ext cx="7181245" cy="3086344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10"/>
            <p:cNvSpPr txBox="1"/>
            <p:nvPr/>
          </p:nvSpPr>
          <p:spPr>
            <a:xfrm>
              <a:off x="7233238" y="844407"/>
              <a:ext cx="4033078" cy="147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4400" b="1" dirty="0" smtClean="0">
                  <a:solidFill>
                    <a:srgbClr val="001082"/>
                  </a:solidFill>
                </a:rPr>
                <a:t>Gestion </a:t>
              </a:r>
            </a:p>
            <a:p>
              <a:pPr algn="ctr"/>
              <a:r>
                <a:rPr lang="fr-FR" altLang="fr-FR" sz="4400" b="1" dirty="0" smtClean="0">
                  <a:solidFill>
                    <a:srgbClr val="001082"/>
                  </a:solidFill>
                </a:rPr>
                <a:t>Commerciale </a:t>
              </a:r>
              <a:endParaRPr lang="fr-FR" altLang="fr-FR" sz="4400" b="1" dirty="0">
                <a:solidFill>
                  <a:srgbClr val="001082"/>
                </a:solidFill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74" y="-4014"/>
            <a:ext cx="798097" cy="79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666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8558" cy="68506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e 3"/>
          <p:cNvGrpSpPr/>
          <p:nvPr/>
        </p:nvGrpSpPr>
        <p:grpSpPr>
          <a:xfrm>
            <a:off x="6605626" y="4144634"/>
            <a:ext cx="5380518" cy="2441864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10"/>
            <p:cNvSpPr txBox="1"/>
            <p:nvPr/>
          </p:nvSpPr>
          <p:spPr>
            <a:xfrm>
              <a:off x="7206095" y="795392"/>
              <a:ext cx="4033078" cy="15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Sans coût </a:t>
              </a:r>
            </a:p>
            <a:p>
              <a:pPr algn="ctr"/>
              <a:r>
                <a:rPr lang="fr-FR" altLang="fr-FR" sz="3600" b="1" dirty="0">
                  <a:solidFill>
                    <a:srgbClr val="001082"/>
                  </a:solidFill>
                </a:rPr>
                <a:t>s</a:t>
              </a:r>
              <a:r>
                <a:rPr lang="fr-FR" altLang="fr-FR" sz="3600" b="1" dirty="0" smtClean="0">
                  <a:solidFill>
                    <a:srgbClr val="001082"/>
                  </a:solidFill>
                </a:rPr>
                <a:t>upplémentaire!</a:t>
              </a:r>
              <a:endParaRPr lang="fr-FR" altLang="fr-FR" sz="3600" b="1" dirty="0">
                <a:solidFill>
                  <a:srgbClr val="001082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605626" y="745836"/>
            <a:ext cx="5380518" cy="2441864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7206095" y="795392"/>
              <a:ext cx="4033078" cy="15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>
                  <a:solidFill>
                    <a:srgbClr val="001082"/>
                  </a:solidFill>
                </a:rPr>
                <a:t>Import du </a:t>
              </a:r>
              <a:endParaRPr lang="fr-FR" altLang="fr-FR" sz="36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relevé </a:t>
              </a:r>
              <a:r>
                <a:rPr lang="fr-FR" altLang="fr-FR" sz="3600" b="1" dirty="0">
                  <a:solidFill>
                    <a:srgbClr val="001082"/>
                  </a:solidFill>
                </a:rPr>
                <a:t>bancaire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91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12175216" cy="4572000"/>
            <a:chOff x="0" y="0"/>
            <a:chExt cx="12175216" cy="4572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75216" cy="4572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082463" y="276726"/>
              <a:ext cx="2080721" cy="192506"/>
            </a:xfrm>
            <a:prstGeom prst="rect">
              <a:avLst/>
            </a:prstGeom>
            <a:solidFill>
              <a:srgbClr val="525252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054642" y="3856913"/>
            <a:ext cx="6884755" cy="3001087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0"/>
            <p:cNvSpPr txBox="1"/>
            <p:nvPr/>
          </p:nvSpPr>
          <p:spPr>
            <a:xfrm>
              <a:off x="7206095" y="795392"/>
              <a:ext cx="4033078" cy="164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>
                  <a:solidFill>
                    <a:srgbClr val="001082"/>
                  </a:solidFill>
                </a:rPr>
                <a:t>Relances clients </a:t>
              </a:r>
              <a:endParaRPr lang="fr-FR" altLang="fr-FR" sz="32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directement </a:t>
              </a:r>
              <a:r>
                <a:rPr lang="fr-FR" altLang="fr-FR" sz="3200" b="1" dirty="0">
                  <a:solidFill>
                    <a:srgbClr val="001082"/>
                  </a:solidFill>
                </a:rPr>
                <a:t>depuis la balance âgée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83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9800" cy="686812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7139541" y="2213129"/>
            <a:ext cx="5380518" cy="2441864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7242321" y="748929"/>
              <a:ext cx="4033078" cy="15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Envoi des </a:t>
              </a:r>
            </a:p>
            <a:p>
              <a:pPr algn="ctr"/>
              <a:r>
                <a:rPr lang="fr-FR" altLang="fr-FR" sz="3600" b="1" dirty="0" smtClean="0">
                  <a:solidFill>
                    <a:srgbClr val="001082"/>
                  </a:solidFill>
                </a:rPr>
                <a:t>relances par email</a:t>
              </a:r>
              <a:endParaRPr lang="fr-FR" altLang="fr-FR" sz="3600" b="1" dirty="0">
                <a:solidFill>
                  <a:srgbClr val="001082"/>
                </a:solidFill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51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-1" y="0"/>
            <a:ext cx="12181487" cy="6990347"/>
            <a:chOff x="0" y="0"/>
            <a:chExt cx="11875168" cy="68561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875168" cy="68561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35701" y="794083"/>
              <a:ext cx="878306" cy="31282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71" y="36096"/>
              <a:ext cx="3457578" cy="62865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e 6"/>
          <p:cNvGrpSpPr/>
          <p:nvPr/>
        </p:nvGrpSpPr>
        <p:grpSpPr>
          <a:xfrm>
            <a:off x="4054642" y="3856913"/>
            <a:ext cx="6160169" cy="2724361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7255500" y="936596"/>
              <a:ext cx="4033078" cy="112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Echéancier </a:t>
              </a: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Clients/Fournisseurs </a:t>
              </a:r>
              <a:endParaRPr lang="fr-FR" altLang="fr-FR" sz="3200" b="1" dirty="0">
                <a:solidFill>
                  <a:srgbClr val="001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803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0"/>
            <a:ext cx="10744200" cy="6892998"/>
            <a:chOff x="0" y="0"/>
            <a:chExt cx="10744200" cy="689299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744200" cy="689299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308676" y="986593"/>
              <a:ext cx="1203165" cy="34891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67" y="132352"/>
              <a:ext cx="3457578" cy="62865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e 6"/>
          <p:cNvGrpSpPr/>
          <p:nvPr/>
        </p:nvGrpSpPr>
        <p:grpSpPr>
          <a:xfrm>
            <a:off x="5907505" y="4133639"/>
            <a:ext cx="6160169" cy="2724361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7255500" y="936596"/>
              <a:ext cx="4033078" cy="124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Transmission des </a:t>
              </a:r>
            </a:p>
            <a:p>
              <a:pPr algn="ctr"/>
              <a:r>
                <a:rPr lang="fr-FR" altLang="fr-FR" sz="3200" b="1" dirty="0" smtClean="0">
                  <a:solidFill>
                    <a:srgbClr val="001082"/>
                  </a:solidFill>
                </a:rPr>
                <a:t>variables de paie</a:t>
              </a:r>
              <a:endParaRPr lang="fr-FR" altLang="fr-FR" sz="3200" b="1" dirty="0">
                <a:solidFill>
                  <a:srgbClr val="001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47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421105"/>
            <a:ext cx="6422892" cy="4066561"/>
            <a:chOff x="5386584" y="1506458"/>
            <a:chExt cx="3626458" cy="2110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6584" y="1506458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6"/>
            <p:cNvSpPr txBox="1"/>
            <p:nvPr/>
          </p:nvSpPr>
          <p:spPr>
            <a:xfrm>
              <a:off x="6089814" y="2108526"/>
              <a:ext cx="2181151" cy="74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Accessible </a:t>
              </a:r>
              <a:endParaRPr lang="fr-FR" sz="4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24h/24 </a:t>
              </a: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et </a:t>
              </a: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7 jours/7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174660" y="3048857"/>
            <a:ext cx="6166335" cy="3736406"/>
            <a:chOff x="2174660" y="3121594"/>
            <a:chExt cx="6166335" cy="3736406"/>
          </a:xfrm>
        </p:grpSpPr>
        <p:pic>
          <p:nvPicPr>
            <p:cNvPr id="10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30526">
              <a:off x="2174660" y="3121594"/>
              <a:ext cx="6166335" cy="37364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6"/>
            <p:cNvSpPr txBox="1"/>
            <p:nvPr/>
          </p:nvSpPr>
          <p:spPr>
            <a:xfrm>
              <a:off x="2457632" y="4621987"/>
              <a:ext cx="3979261" cy="96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Aucun logiciel </a:t>
              </a: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	à installer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e 12"/>
          <p:cNvGrpSpPr/>
          <p:nvPr/>
        </p:nvGrpSpPr>
        <p:grpSpPr>
          <a:xfrm>
            <a:off x="4800600" y="1239884"/>
            <a:ext cx="7305529" cy="4342768"/>
            <a:chOff x="4800600" y="1239884"/>
            <a:chExt cx="7305529" cy="434276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04128">
              <a:off x="4800600" y="1239884"/>
              <a:ext cx="7305529" cy="43427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6"/>
            <p:cNvSpPr txBox="1"/>
            <p:nvPr/>
          </p:nvSpPr>
          <p:spPr>
            <a:xfrm>
              <a:off x="6149983" y="2920749"/>
              <a:ext cx="4725193" cy="9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Sans connaissance </a:t>
              </a:r>
              <a:endParaRPr lang="fr-FR" sz="4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  <a:spcAft>
                  <a:spcPts val="600"/>
                </a:spcAft>
              </a:pPr>
              <a:r>
                <a:rPr lang="fr-FR" sz="4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comptable</a:t>
              </a:r>
              <a:endParaRPr lang="fr-FR" sz="44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27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21" y="431562"/>
            <a:ext cx="1899297" cy="2276913"/>
          </a:xfrm>
          <a:prstGeom prst="rect">
            <a:avLst/>
          </a:prstGeom>
        </p:spPr>
      </p:pic>
      <p:pic>
        <p:nvPicPr>
          <p:cNvPr id="4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32925" cy="1032925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2576320" y="520697"/>
            <a:ext cx="6942291" cy="3791477"/>
            <a:chOff x="5151406" y="1506458"/>
            <a:chExt cx="4136811" cy="21108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584" y="1506458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151406" y="1836487"/>
              <a:ext cx="4136811" cy="122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Sur PC/Mac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Tablette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Smartphone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68793" y="2604141"/>
            <a:ext cx="6012801" cy="3457630"/>
            <a:chOff x="4800600" y="1239884"/>
            <a:chExt cx="7305529" cy="434276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4800600" y="1239884"/>
              <a:ext cx="7305529" cy="43427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6"/>
            <p:cNvSpPr txBox="1"/>
            <p:nvPr/>
          </p:nvSpPr>
          <p:spPr>
            <a:xfrm>
              <a:off x="6315887" y="2321879"/>
              <a:ext cx="4725193" cy="1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Sécurité et </a:t>
              </a:r>
              <a:endParaRPr lang="fr-FR" sz="40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confidentialité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200118" y="3090149"/>
            <a:ext cx="6161021" cy="3273498"/>
            <a:chOff x="2174660" y="3121594"/>
            <a:chExt cx="6166335" cy="3736406"/>
          </a:xfrm>
        </p:grpSpPr>
        <p:pic>
          <p:nvPicPr>
            <p:cNvPr id="9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30526">
              <a:off x="2174660" y="3121594"/>
              <a:ext cx="6166335" cy="373640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6"/>
            <p:cNvSpPr txBox="1"/>
            <p:nvPr/>
          </p:nvSpPr>
          <p:spPr>
            <a:xfrm>
              <a:off x="3314618" y="4014618"/>
              <a:ext cx="3979261" cy="16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Simplicité </a:t>
              </a:r>
            </a:p>
            <a:p>
              <a:pPr algn="ctr">
                <a:spcAft>
                  <a:spcPts val="1000"/>
                </a:spcAft>
              </a:pPr>
              <a:r>
                <a:rPr lang="fr-FR" sz="40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d’utilisation</a:t>
              </a:r>
              <a:endParaRPr lang="fr-FR" sz="40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3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12192000" cy="5486400"/>
            <a:chOff x="0" y="0"/>
            <a:chExt cx="12192000" cy="54864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422961" y="1089405"/>
              <a:ext cx="2713121" cy="354932"/>
            </a:xfrm>
            <a:prstGeom prst="rect">
              <a:avLst/>
            </a:prstGeom>
            <a:solidFill>
              <a:srgbClr val="3AA2DB"/>
            </a:solidFill>
            <a:ln>
              <a:solidFill>
                <a:srgbClr val="3AA2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45" y="57150"/>
              <a:ext cx="3709038" cy="674370"/>
            </a:xfrm>
            <a:prstGeom prst="rect">
              <a:avLst/>
            </a:prstGeom>
          </p:spPr>
        </p:pic>
      </p:grpSp>
      <p:grpSp>
        <p:nvGrpSpPr>
          <p:cNvPr id="5" name="Group 7"/>
          <p:cNvGrpSpPr/>
          <p:nvPr/>
        </p:nvGrpSpPr>
        <p:grpSpPr>
          <a:xfrm>
            <a:off x="2553452" y="4932643"/>
            <a:ext cx="3644962" cy="2110884"/>
            <a:chOff x="4785878" y="1682439"/>
            <a:chExt cx="3644962" cy="211088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951141" y="2065795"/>
              <a:ext cx="347969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Logiciel aux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couleurs du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cabinet</a:t>
              </a: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6962622" y="4364359"/>
            <a:ext cx="4642533" cy="2702318"/>
            <a:chOff x="38420" y="848948"/>
            <a:chExt cx="4642533" cy="27023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38420" y="848948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10"/>
            <p:cNvSpPr txBox="1"/>
            <p:nvPr/>
          </p:nvSpPr>
          <p:spPr>
            <a:xfrm>
              <a:off x="984465" y="1476396"/>
              <a:ext cx="2684273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fr-FR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Accès en </a:t>
              </a:r>
              <a:endParaRPr lang="fr-FR" sz="2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2900"/>
                </a:lnSpc>
              </a:pPr>
              <a:r>
                <a:rPr lang="fr-FR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temps </a:t>
              </a:r>
              <a:r>
                <a:rPr lang="fr-FR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réel </a:t>
              </a:r>
              <a:r>
                <a:rPr lang="fr-FR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aux informations </a:t>
              </a:r>
              <a:endParaRPr lang="fr-FR" sz="2400" dirty="0">
                <a:solidFill>
                  <a:srgbClr val="00009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8489362" y="1380923"/>
            <a:ext cx="3542847" cy="2286338"/>
            <a:chOff x="3510351" y="2829732"/>
            <a:chExt cx="3542847" cy="2286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30526">
              <a:off x="3510351" y="2829732"/>
              <a:ext cx="3542847" cy="228633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26"/>
            <p:cNvSpPr txBox="1"/>
            <p:nvPr/>
          </p:nvSpPr>
          <p:spPr>
            <a:xfrm>
              <a:off x="4411987" y="3265629"/>
              <a:ext cx="183487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b="1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Sous le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b="1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contrôle du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b="1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cabinet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0"/>
            <a:ext cx="830580" cy="8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5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" y="2"/>
            <a:ext cx="11056322" cy="5642663"/>
            <a:chOff x="1" y="2"/>
            <a:chExt cx="11056322" cy="5642663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2"/>
              <a:ext cx="11056322" cy="56426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274909" y="287987"/>
              <a:ext cx="2589034" cy="179823"/>
            </a:xfrm>
            <a:prstGeom prst="rect">
              <a:avLst/>
            </a:prstGeom>
            <a:solidFill>
              <a:srgbClr val="525252"/>
            </a:solidFill>
            <a:ln>
              <a:solidFill>
                <a:srgbClr val="5252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723131" y="1943278"/>
            <a:ext cx="5526557" cy="2977638"/>
            <a:chOff x="38420" y="848948"/>
            <a:chExt cx="4642533" cy="2702318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38420" y="848948"/>
              <a:ext cx="4642533" cy="2702318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10"/>
            <p:cNvSpPr txBox="1"/>
            <p:nvPr/>
          </p:nvSpPr>
          <p:spPr>
            <a:xfrm>
              <a:off x="890945" y="1517960"/>
              <a:ext cx="3084915" cy="125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800" b="1" dirty="0">
                  <a:solidFill>
                    <a:srgbClr val="001082"/>
                  </a:solidFill>
                </a:rPr>
                <a:t>Flash instantané </a:t>
              </a:r>
              <a:endParaRPr lang="fr-FR" altLang="fr-FR" sz="28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2800" b="1" dirty="0" smtClean="0">
                  <a:solidFill>
                    <a:srgbClr val="001082"/>
                  </a:solidFill>
                </a:rPr>
                <a:t>pour </a:t>
              </a:r>
              <a:r>
                <a:rPr lang="fr-FR" altLang="fr-FR" sz="2800" b="1" dirty="0">
                  <a:solidFill>
                    <a:srgbClr val="001082"/>
                  </a:solidFill>
                </a:rPr>
                <a:t>suivre l'évolution de l'activité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59002" y="5303534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6"/>
            <p:cNvSpPr txBox="1"/>
            <p:nvPr/>
          </p:nvSpPr>
          <p:spPr>
            <a:xfrm>
              <a:off x="4951141" y="2390335"/>
              <a:ext cx="3479699" cy="6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Marge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9427780" y="3479940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6"/>
            <p:cNvSpPr txBox="1"/>
            <p:nvPr/>
          </p:nvSpPr>
          <p:spPr>
            <a:xfrm>
              <a:off x="4951141" y="2122236"/>
              <a:ext cx="3479699" cy="117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Chiffre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D’Affaires</a:t>
              </a:r>
            </a:p>
          </p:txBody>
        </p:sp>
      </p:grpSp>
      <p:grpSp>
        <p:nvGrpSpPr>
          <p:cNvPr id="13" name="Group 7"/>
          <p:cNvGrpSpPr/>
          <p:nvPr/>
        </p:nvGrpSpPr>
        <p:grpSpPr>
          <a:xfrm>
            <a:off x="9371332" y="1739971"/>
            <a:ext cx="2792598" cy="1554466"/>
            <a:chOff x="4729952" y="1682439"/>
            <a:chExt cx="3682384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6"/>
            <p:cNvSpPr txBox="1"/>
            <p:nvPr/>
          </p:nvSpPr>
          <p:spPr>
            <a:xfrm>
              <a:off x="4729952" y="2225715"/>
              <a:ext cx="3479698" cy="117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Comparaison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N / N-1</a:t>
              </a:r>
            </a:p>
          </p:txBody>
        </p:sp>
      </p:grpSp>
      <p:grpSp>
        <p:nvGrpSpPr>
          <p:cNvPr id="19" name="Group 7"/>
          <p:cNvGrpSpPr/>
          <p:nvPr/>
        </p:nvGrpSpPr>
        <p:grpSpPr>
          <a:xfrm>
            <a:off x="-139653" y="5303534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0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6"/>
            <p:cNvSpPr txBox="1"/>
            <p:nvPr/>
          </p:nvSpPr>
          <p:spPr>
            <a:xfrm>
              <a:off x="4951141" y="2390335"/>
              <a:ext cx="3479699" cy="6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Achats</a:t>
              </a: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9413747" y="5360360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6"/>
            <p:cNvSpPr txBox="1"/>
            <p:nvPr/>
          </p:nvSpPr>
          <p:spPr>
            <a:xfrm>
              <a:off x="4951141" y="2065795"/>
              <a:ext cx="3479699" cy="117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Masse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salariale</a:t>
              </a:r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6222819" y="5344785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6"/>
            <p:cNvSpPr txBox="1"/>
            <p:nvPr/>
          </p:nvSpPr>
          <p:spPr>
            <a:xfrm>
              <a:off x="4951141" y="2390335"/>
              <a:ext cx="3479699" cy="6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Coefficients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9406727" y="2"/>
            <a:ext cx="2764220" cy="1554466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7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6"/>
            <p:cNvSpPr txBox="1"/>
            <p:nvPr/>
          </p:nvSpPr>
          <p:spPr>
            <a:xfrm>
              <a:off x="4951141" y="2122236"/>
              <a:ext cx="3479699" cy="114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Mois après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Mois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32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9532"/>
            <a:ext cx="12192000" cy="25140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149163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6499524" y="447851"/>
            <a:ext cx="3972534" cy="1913663"/>
            <a:chOff x="4785878" y="1682439"/>
            <a:chExt cx="3644962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878" y="1682439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951141" y="2182276"/>
              <a:ext cx="3479699" cy="95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Evolution du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Résultat Brut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9638" y="1887731"/>
            <a:ext cx="3952367" cy="1913663"/>
            <a:chOff x="4937689" y="1714847"/>
            <a:chExt cx="3626458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689" y="1714847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6"/>
            <p:cNvSpPr txBox="1"/>
            <p:nvPr/>
          </p:nvSpPr>
          <p:spPr>
            <a:xfrm>
              <a:off x="5084448" y="2237458"/>
              <a:ext cx="3479699" cy="92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Seuil de </a:t>
              </a: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rentabilité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290020" y="3560210"/>
            <a:ext cx="5035764" cy="2589550"/>
            <a:chOff x="6290020" y="3560210"/>
            <a:chExt cx="5035764" cy="2589550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6290020" y="3560210"/>
              <a:ext cx="5035764" cy="2589550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0"/>
            <p:cNvSpPr txBox="1"/>
            <p:nvPr/>
          </p:nvSpPr>
          <p:spPr>
            <a:xfrm>
              <a:off x="7222369" y="4298094"/>
              <a:ext cx="3685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Cumuls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: trésorerie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,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clients, fournisseurs, organismes sociaux, et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disponibilité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656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225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3339992" y="2819980"/>
            <a:ext cx="6032608" cy="2955177"/>
            <a:chOff x="6290020" y="3560210"/>
            <a:chExt cx="5035764" cy="258955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290020" y="3560210"/>
              <a:ext cx="5035764" cy="2589550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10"/>
            <p:cNvSpPr txBox="1"/>
            <p:nvPr/>
          </p:nvSpPr>
          <p:spPr>
            <a:xfrm>
              <a:off x="7102624" y="4155554"/>
              <a:ext cx="3685115" cy="121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800" b="1" dirty="0">
                  <a:solidFill>
                    <a:srgbClr val="001082"/>
                  </a:solidFill>
                </a:rPr>
                <a:t>Accès direct aux </a:t>
              </a:r>
              <a:endParaRPr lang="fr-FR" altLang="fr-FR" sz="28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2800" b="1" dirty="0" smtClean="0">
                  <a:solidFill>
                    <a:srgbClr val="001082"/>
                  </a:solidFill>
                </a:rPr>
                <a:t>comptes</a:t>
              </a:r>
              <a:r>
                <a:rPr lang="fr-FR" altLang="fr-FR" sz="2800" b="1" dirty="0">
                  <a:solidFill>
                    <a:srgbClr val="001082"/>
                  </a:solidFill>
                </a:rPr>
                <a:t>, aux écritures</a:t>
              </a:r>
            </a:p>
            <a:p>
              <a:pPr algn="ctr"/>
              <a:r>
                <a:rPr lang="fr-FR" altLang="fr-FR" sz="2800" b="1" dirty="0">
                  <a:solidFill>
                    <a:srgbClr val="001082"/>
                  </a:solidFill>
                </a:rPr>
                <a:t>et aux fichiers PDF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0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471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9491" cy="6858000"/>
          </a:xfrm>
          <a:prstGeom prst="rect">
            <a:avLst/>
          </a:prstGeom>
          <a:noFill/>
          <a:ln w="25400">
            <a:solidFill>
              <a:srgbClr val="FFFFFF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/>
          <p:nvPr/>
        </p:nvGrpSpPr>
        <p:grpSpPr>
          <a:xfrm>
            <a:off x="2658678" y="1486998"/>
            <a:ext cx="3626458" cy="2110884"/>
            <a:chOff x="5116770" y="1917228"/>
            <a:chExt cx="3626458" cy="2110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770" y="1917228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6"/>
            <p:cNvSpPr txBox="1"/>
            <p:nvPr/>
          </p:nvSpPr>
          <p:spPr>
            <a:xfrm>
              <a:off x="5751653" y="2441086"/>
              <a:ext cx="2306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dirty="0">
                  <a:solidFill>
                    <a:srgbClr val="001082"/>
                  </a:solidFill>
                </a:rPr>
                <a:t>Si les factures sont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n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umérisées </a:t>
              </a:r>
              <a:endParaRPr lang="fr-FR" altLang="fr-FR" sz="2400" dirty="0">
                <a:solidFill>
                  <a:srgbClr val="001082"/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6" y="57150"/>
            <a:ext cx="3395828" cy="617423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5256471" y="492066"/>
            <a:ext cx="6925016" cy="4091364"/>
            <a:chOff x="57394" y="814105"/>
            <a:chExt cx="5846260" cy="3402981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57394" y="814105"/>
              <a:ext cx="5846260" cy="340298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728866" y="1659464"/>
              <a:ext cx="4679925" cy="161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dirty="0" smtClean="0">
                  <a:solidFill>
                    <a:srgbClr val="001082"/>
                  </a:solidFill>
                </a:rPr>
                <a:t>Le </a:t>
              </a:r>
              <a:r>
                <a:rPr lang="fr-FR" altLang="fr-FR" sz="2400" dirty="0">
                  <a:solidFill>
                    <a:srgbClr val="001082"/>
                  </a:solidFill>
                </a:rPr>
                <a:t>système de reconnaissance </a:t>
              </a:r>
              <a:endParaRPr lang="fr-FR" altLang="fr-FR" sz="2400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2400" dirty="0" smtClean="0">
                  <a:solidFill>
                    <a:srgbClr val="001082"/>
                  </a:solidFill>
                </a:rPr>
                <a:t>de caractères et de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Lecture Automatique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de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Documents </a:t>
              </a:r>
              <a:r>
                <a:rPr lang="fr-FR" altLang="fr-FR" sz="2400" dirty="0" smtClean="0">
                  <a:solidFill>
                    <a:srgbClr val="001082"/>
                  </a:solidFill>
                </a:rPr>
                <a:t>analyse </a:t>
              </a:r>
              <a:r>
                <a:rPr lang="fr-FR" altLang="fr-FR" sz="2400" dirty="0">
                  <a:solidFill>
                    <a:srgbClr val="001082"/>
                  </a:solidFill>
                </a:rPr>
                <a:t>les fichiers </a:t>
              </a:r>
              <a:r>
                <a:rPr lang="fr-FR" altLang="fr-FR" sz="2400" dirty="0" smtClean="0">
                  <a:solidFill>
                    <a:srgbClr val="001082"/>
                  </a:solidFill>
                </a:rPr>
                <a:t>		transmis et propose la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pièce </a:t>
              </a:r>
            </a:p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	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comptable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pré-remplie</a:t>
              </a:r>
              <a:endParaRPr lang="fr-FR" altLang="fr-FR" sz="2400" dirty="0">
                <a:solidFill>
                  <a:srgbClr val="001082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14357" y="2592030"/>
            <a:ext cx="6096000" cy="3663351"/>
            <a:chOff x="597010" y="2226270"/>
            <a:chExt cx="6096000" cy="3663351"/>
          </a:xfrm>
        </p:grpSpPr>
        <p:grpSp>
          <p:nvGrpSpPr>
            <p:cNvPr id="10" name="Group 16"/>
            <p:cNvGrpSpPr/>
            <p:nvPr/>
          </p:nvGrpSpPr>
          <p:grpSpPr>
            <a:xfrm>
              <a:off x="704571" y="2226270"/>
              <a:ext cx="5713849" cy="3663351"/>
              <a:chOff x="57394" y="814105"/>
              <a:chExt cx="5846260" cy="3402981"/>
            </a:xfrm>
          </p:grpSpPr>
          <p:pic>
            <p:nvPicPr>
              <p:cNvPr id="11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404128">
                <a:off x="57394" y="814105"/>
                <a:ext cx="5846260" cy="3402981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0"/>
              <p:cNvSpPr txBox="1"/>
              <p:nvPr/>
            </p:nvSpPr>
            <p:spPr>
              <a:xfrm>
                <a:off x="728866" y="1659464"/>
                <a:ext cx="4503315" cy="42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altLang="fr-FR" sz="2400" dirty="0">
                  <a:solidFill>
                    <a:srgbClr val="001082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97010" y="3077894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fr-FR" sz="2400" dirty="0">
                  <a:solidFill>
                    <a:srgbClr val="001082"/>
                  </a:solidFill>
                </a:rPr>
                <a:t>La reconnaissance et </a:t>
              </a:r>
              <a:endParaRPr lang="fr-FR" sz="2400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sz="2400" dirty="0" smtClean="0">
                  <a:solidFill>
                    <a:srgbClr val="001082"/>
                  </a:solidFill>
                </a:rPr>
                <a:t>l'apprentissage </a:t>
              </a:r>
              <a:r>
                <a:rPr lang="fr-FR" sz="2400" dirty="0">
                  <a:solidFill>
                    <a:srgbClr val="001082"/>
                  </a:solidFill>
                </a:rPr>
                <a:t>sont automatiques </a:t>
              </a:r>
            </a:p>
            <a:p>
              <a:pPr algn="ctr"/>
              <a:r>
                <a:rPr lang="fr-FR" sz="2400" b="1" dirty="0" smtClean="0">
                  <a:solidFill>
                    <a:srgbClr val="001082"/>
                  </a:solidFill>
                </a:rPr>
                <a:t>Vous </a:t>
              </a:r>
              <a:r>
                <a:rPr lang="fr-FR" sz="2400" b="1" dirty="0">
                  <a:solidFill>
                    <a:srgbClr val="001082"/>
                  </a:solidFill>
                </a:rPr>
                <a:t>ne perdez pas de </a:t>
              </a:r>
              <a:r>
                <a:rPr lang="fr-FR" sz="2400" b="1" dirty="0" smtClean="0">
                  <a:solidFill>
                    <a:srgbClr val="001082"/>
                  </a:solidFill>
                </a:rPr>
                <a:t>temps</a:t>
              </a:r>
            </a:p>
            <a:p>
              <a:pPr algn="ctr"/>
              <a:r>
                <a:rPr lang="fr-FR" sz="2400" b="1" dirty="0" smtClean="0">
                  <a:solidFill>
                    <a:srgbClr val="001082"/>
                  </a:solidFill>
                </a:rPr>
                <a:t>Pour </a:t>
              </a:r>
              <a:r>
                <a:rPr lang="fr-FR" sz="2400" b="1" dirty="0">
                  <a:solidFill>
                    <a:srgbClr val="001082"/>
                  </a:solidFill>
                </a:rPr>
                <a:t>espérer en gagner plus tard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0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608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0"/>
            <a:ext cx="12192000" cy="5699154"/>
            <a:chOff x="0" y="0"/>
            <a:chExt cx="12192000" cy="569915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569915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15389" y="830179"/>
              <a:ext cx="878306" cy="28875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38" y="57150"/>
              <a:ext cx="3516434" cy="639351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6443649" y="151204"/>
            <a:ext cx="5400014" cy="3143231"/>
            <a:chOff x="6443649" y="151204"/>
            <a:chExt cx="5400014" cy="3143231"/>
          </a:xfrm>
        </p:grpSpPr>
        <p:pic>
          <p:nvPicPr>
            <p:cNvPr id="3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7433017" y="937989"/>
              <a:ext cx="4033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Enregistrer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facilement les achats sans faire appel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à des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notions comptables : numéro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de compte,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débit, crédit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...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152260" y="4596534"/>
            <a:ext cx="5400014" cy="3143231"/>
            <a:chOff x="5152260" y="4596534"/>
            <a:chExt cx="5400014" cy="3143231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04128">
              <a:off x="5152260" y="459653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0"/>
            <p:cNvSpPr txBox="1"/>
            <p:nvPr/>
          </p:nvSpPr>
          <p:spPr>
            <a:xfrm>
              <a:off x="6045372" y="5226907"/>
              <a:ext cx="4033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La TVA est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proposée automatiquement et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peut être modifiée </a:t>
              </a:r>
              <a:r>
                <a:rPr lang="fr-FR" altLang="fr-FR" sz="2400" b="1" dirty="0" smtClean="0">
                  <a:solidFill>
                    <a:srgbClr val="001082"/>
                  </a:solidFill>
                </a:rPr>
                <a:t>: arrondi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, TVA mixte...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0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66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011391" cy="683872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808237" y="140813"/>
            <a:ext cx="5380518" cy="2716687"/>
            <a:chOff x="6443649" y="151204"/>
            <a:chExt cx="5400014" cy="3143231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10"/>
            <p:cNvSpPr txBox="1"/>
            <p:nvPr/>
          </p:nvSpPr>
          <p:spPr>
            <a:xfrm>
              <a:off x="7194024" y="1073072"/>
              <a:ext cx="4033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Ventilations du Z de </a:t>
              </a:r>
              <a:endParaRPr lang="fr-FR" altLang="fr-FR" sz="24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2400" b="1" dirty="0" smtClean="0">
                  <a:solidFill>
                    <a:srgbClr val="001082"/>
                  </a:solidFill>
                </a:rPr>
                <a:t>caisse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dans le même ordre</a:t>
              </a:r>
            </a:p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que sur le ticket Z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811482" y="4416136"/>
            <a:ext cx="5380518" cy="2441864"/>
            <a:chOff x="6443649" y="151204"/>
            <a:chExt cx="5400014" cy="3143231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10"/>
            <p:cNvSpPr txBox="1"/>
            <p:nvPr/>
          </p:nvSpPr>
          <p:spPr>
            <a:xfrm>
              <a:off x="7194024" y="966067"/>
              <a:ext cx="4033078" cy="15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400" b="1" dirty="0">
                  <a:solidFill>
                    <a:srgbClr val="001082"/>
                  </a:solidFill>
                </a:rPr>
                <a:t>Enregistrement </a:t>
              </a:r>
              <a:endParaRPr lang="fr-FR" altLang="fr-FR" sz="2400" b="1" dirty="0" smtClean="0">
                <a:solidFill>
                  <a:srgbClr val="001082"/>
                </a:solidFill>
              </a:endParaRPr>
            </a:p>
            <a:p>
              <a:pPr algn="ctr"/>
              <a:r>
                <a:rPr lang="fr-FR" altLang="fr-FR" sz="2400" b="1" dirty="0" smtClean="0">
                  <a:solidFill>
                    <a:srgbClr val="001082"/>
                  </a:solidFill>
                </a:rPr>
                <a:t>des </a:t>
              </a:r>
              <a:r>
                <a:rPr lang="fr-FR" altLang="fr-FR" sz="2400" b="1" dirty="0">
                  <a:solidFill>
                    <a:srgbClr val="001082"/>
                  </a:solidFill>
                </a:rPr>
                <a:t>remises en banque et des dépenses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5546129" y="2679875"/>
            <a:ext cx="3952367" cy="1913663"/>
            <a:chOff x="4937689" y="1714847"/>
            <a:chExt cx="3626458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689" y="1714847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6"/>
            <p:cNvSpPr txBox="1"/>
            <p:nvPr/>
          </p:nvSpPr>
          <p:spPr>
            <a:xfrm>
              <a:off x="5084448" y="2237458"/>
              <a:ext cx="3479699" cy="92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MC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Contrôle des </a:t>
              </a:r>
              <a:endParaRPr lang="fr-MC" sz="2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fr-MC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données </a:t>
              </a:r>
              <a:r>
                <a:rPr lang="fr-MC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saisies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2782883" y="4680236"/>
            <a:ext cx="3952367" cy="1913663"/>
            <a:chOff x="4937689" y="1714847"/>
            <a:chExt cx="3626458" cy="21108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689" y="1714847"/>
              <a:ext cx="3626458" cy="2110884"/>
            </a:xfrm>
            <a:prstGeom prst="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6"/>
            <p:cNvSpPr txBox="1"/>
            <p:nvPr/>
          </p:nvSpPr>
          <p:spPr>
            <a:xfrm>
              <a:off x="5084448" y="2237458"/>
              <a:ext cx="3479699" cy="92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fr-FR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Suivi du fond </a:t>
              </a:r>
              <a:endParaRPr lang="fr-FR" sz="2400" dirty="0" smtClean="0">
                <a:solidFill>
                  <a:srgbClr val="000099"/>
                </a:solidFill>
                <a:latin typeface="Raleway" panose="020B0003030101060003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fr-FR" sz="2400" dirty="0" smtClean="0">
                  <a:solidFill>
                    <a:srgbClr val="000099"/>
                  </a:solidFill>
                  <a:latin typeface="Raleway" panose="020B0003030101060003" pitchFamily="34" charset="0"/>
                </a:rPr>
                <a:t>de </a:t>
              </a:r>
              <a:r>
                <a:rPr lang="fr-FR" sz="2400" dirty="0">
                  <a:solidFill>
                    <a:srgbClr val="000099"/>
                  </a:solidFill>
                  <a:latin typeface="Raleway" panose="020B0003030101060003" pitchFamily="34" charset="0"/>
                </a:rPr>
                <a:t>caisse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0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360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-1"/>
            <a:ext cx="12192000" cy="5906937"/>
            <a:chOff x="0" y="-1"/>
            <a:chExt cx="12192000" cy="5906937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1"/>
              <a:ext cx="12192000" cy="5906937"/>
              <a:chOff x="0" y="-1"/>
              <a:chExt cx="12192000" cy="5906937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12192000" cy="5906937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71" y="36096"/>
                <a:ext cx="3457578" cy="628650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586789" y="842211"/>
              <a:ext cx="878306" cy="21656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07" y="-24064"/>
            <a:ext cx="830580" cy="8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e 7"/>
          <p:cNvGrpSpPr/>
          <p:nvPr/>
        </p:nvGrpSpPr>
        <p:grpSpPr>
          <a:xfrm>
            <a:off x="3025942" y="-613054"/>
            <a:ext cx="6609348" cy="3566521"/>
            <a:chOff x="6443649" y="151204"/>
            <a:chExt cx="5400014" cy="314323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04128">
              <a:off x="6443649" y="151204"/>
              <a:ext cx="5400014" cy="3143231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10"/>
            <p:cNvSpPr txBox="1"/>
            <p:nvPr/>
          </p:nvSpPr>
          <p:spPr>
            <a:xfrm>
              <a:off x="7297359" y="1098727"/>
              <a:ext cx="4033078" cy="122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fr-FR" sz="2800" b="1" dirty="0">
                  <a:solidFill>
                    <a:srgbClr val="001082"/>
                  </a:solidFill>
                </a:rPr>
                <a:t>Enregistrement </a:t>
              </a:r>
              <a:r>
                <a:rPr lang="fr-FR" altLang="fr-FR" sz="2800" b="1" dirty="0" smtClean="0">
                  <a:solidFill>
                    <a:srgbClr val="001082"/>
                  </a:solidFill>
                </a:rPr>
                <a:t>des</a:t>
              </a:r>
            </a:p>
            <a:p>
              <a:pPr algn="ctr"/>
              <a:r>
                <a:rPr lang="fr-FR" altLang="fr-FR" sz="2800" b="1" dirty="0" smtClean="0">
                  <a:solidFill>
                    <a:srgbClr val="001082"/>
                  </a:solidFill>
                </a:rPr>
                <a:t>Ventes sans </a:t>
              </a:r>
              <a:r>
                <a:rPr lang="fr-FR" altLang="fr-FR" sz="2800" b="1" dirty="0">
                  <a:solidFill>
                    <a:srgbClr val="001082"/>
                  </a:solidFill>
                </a:rPr>
                <a:t>connaissance comptable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941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229</Words>
  <Application>Microsoft Office PowerPoint</Application>
  <PresentationFormat>Grand écran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Calisto MT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SUPPORT</dc:creator>
  <cp:lastModifiedBy>SUPPORT</cp:lastModifiedBy>
  <cp:revision>64</cp:revision>
  <dcterms:created xsi:type="dcterms:W3CDTF">2015-01-29T16:13:51Z</dcterms:created>
  <dcterms:modified xsi:type="dcterms:W3CDTF">2015-02-02T17:13:18Z</dcterms:modified>
</cp:coreProperties>
</file>