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9" r:id="rId4"/>
    <p:sldId id="260" r:id="rId5"/>
    <p:sldId id="268" r:id="rId6"/>
    <p:sldId id="270" r:id="rId7"/>
    <p:sldId id="272" r:id="rId8"/>
    <p:sldId id="27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5252"/>
    <a:srgbClr val="FFFFCC"/>
    <a:srgbClr val="3AA2DB"/>
    <a:srgbClr val="001082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BD62-DBC3-4AD7-A4C4-8FA53B9C68AB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69E6-5CA9-4581-B06A-35C7CD0473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7665413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BD62-DBC3-4AD7-A4C4-8FA53B9C68AB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69E6-5CA9-4581-B06A-35C7CD0473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76778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BD62-DBC3-4AD7-A4C4-8FA53B9C68AB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69E6-5CA9-4581-B06A-35C7CD0473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9793875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BD62-DBC3-4AD7-A4C4-8FA53B9C68AB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69E6-5CA9-4581-B06A-35C7CD0473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923807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BD62-DBC3-4AD7-A4C4-8FA53B9C68AB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69E6-5CA9-4581-B06A-35C7CD0473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627689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BD62-DBC3-4AD7-A4C4-8FA53B9C68AB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69E6-5CA9-4581-B06A-35C7CD0473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4581623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BD62-DBC3-4AD7-A4C4-8FA53B9C68AB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69E6-5CA9-4581-B06A-35C7CD0473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189067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BD62-DBC3-4AD7-A4C4-8FA53B9C68AB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69E6-5CA9-4581-B06A-35C7CD0473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6342829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BD62-DBC3-4AD7-A4C4-8FA53B9C68AB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69E6-5CA9-4581-B06A-35C7CD0473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842370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BD62-DBC3-4AD7-A4C4-8FA53B9C68AB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69E6-5CA9-4581-B06A-35C7CD0473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08364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BD62-DBC3-4AD7-A4C4-8FA53B9C68AB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69E6-5CA9-4581-B06A-35C7CD0473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66957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FBD62-DBC3-4AD7-A4C4-8FA53B9C68AB}" type="datetimeFigureOut">
              <a:rPr lang="fr-FR" smtClean="0"/>
              <a:t>11/02/2015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969E6-5CA9-4581-B06A-35C7CD0473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47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emf"/><Relationship Id="rId5" Type="http://schemas.openxmlformats.org/officeDocument/2006/relationships/image" Target="../media/image5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chemeClr val="bg1"/>
            </a:gs>
            <a:gs pos="0">
              <a:schemeClr val="bg1"/>
            </a:gs>
            <a:gs pos="28000">
              <a:schemeClr val="accent3">
                <a:lumMod val="45000"/>
                <a:lumOff val="55000"/>
              </a:schemeClr>
            </a:gs>
            <a:gs pos="64000">
              <a:schemeClr val="accent3">
                <a:lumMod val="45000"/>
                <a:lumOff val="55000"/>
              </a:schemeClr>
            </a:gs>
            <a:gs pos="87000">
              <a:schemeClr val="bg1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963" y="0"/>
            <a:ext cx="1166037" cy="1166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10"/>
          <p:cNvSpPr txBox="1"/>
          <p:nvPr/>
        </p:nvSpPr>
        <p:spPr>
          <a:xfrm>
            <a:off x="3967869" y="3006921"/>
            <a:ext cx="3781109" cy="76944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altLang="fr-FR" sz="4400" b="1" dirty="0" smtClean="0">
                <a:solidFill>
                  <a:srgbClr val="001082"/>
                </a:solidFill>
              </a:rPr>
              <a:t>Présentation </a:t>
            </a:r>
            <a:endParaRPr lang="fr-FR" altLang="fr-FR" sz="4400" b="1" dirty="0">
              <a:solidFill>
                <a:srgbClr val="001082"/>
              </a:solidFill>
            </a:endParaRPr>
          </a:p>
        </p:txBody>
      </p:sp>
      <p:pic>
        <p:nvPicPr>
          <p:cNvPr id="9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698" y="192058"/>
            <a:ext cx="1329125" cy="1329125"/>
          </a:xfrm>
          <a:prstGeom prst="rect">
            <a:avLst/>
          </a:prstGeom>
        </p:spPr>
      </p:pic>
      <p:pic>
        <p:nvPicPr>
          <p:cNvPr id="10" name="Image 9" descr="D:\backr\mc\psd\logo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648" y="6216539"/>
            <a:ext cx="3257550" cy="6318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" name="Group 4"/>
          <p:cNvGrpSpPr>
            <a:grpSpLocks noChangeAspect="1"/>
          </p:cNvGrpSpPr>
          <p:nvPr/>
        </p:nvGrpSpPr>
        <p:grpSpPr bwMode="auto">
          <a:xfrm>
            <a:off x="2341563" y="1533525"/>
            <a:ext cx="7032625" cy="4094163"/>
            <a:chOff x="1475" y="966"/>
            <a:chExt cx="4430" cy="2579"/>
          </a:xfrm>
        </p:grpSpPr>
        <p:sp>
          <p:nvSpPr>
            <p:cNvPr id="12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75" y="966"/>
              <a:ext cx="4430" cy="2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1634" y="1143"/>
              <a:ext cx="4113" cy="2255"/>
            </a:xfrm>
            <a:custGeom>
              <a:avLst/>
              <a:gdLst>
                <a:gd name="T0" fmla="*/ 6607 w 7581"/>
                <a:gd name="T1" fmla="*/ 1379 h 4155"/>
                <a:gd name="T2" fmla="*/ 6382 w 7581"/>
                <a:gd name="T3" fmla="*/ 1374 h 4155"/>
                <a:gd name="T4" fmla="*/ 5107 w 7581"/>
                <a:gd name="T5" fmla="*/ 60 h 4155"/>
                <a:gd name="T6" fmla="*/ 3941 w 7581"/>
                <a:gd name="T7" fmla="*/ 410 h 4155"/>
                <a:gd name="T8" fmla="*/ 3239 w 7581"/>
                <a:gd name="T9" fmla="*/ 81 h 4155"/>
                <a:gd name="T10" fmla="*/ 1860 w 7581"/>
                <a:gd name="T11" fmla="*/ 920 h 4155"/>
                <a:gd name="T12" fmla="*/ 1250 w 7581"/>
                <a:gd name="T13" fmla="*/ 614 h 4155"/>
                <a:gd name="T14" fmla="*/ 76 w 7581"/>
                <a:gd name="T15" fmla="*/ 1512 h 4155"/>
                <a:gd name="T16" fmla="*/ 974 w 7581"/>
                <a:gd name="T17" fmla="*/ 2685 h 4155"/>
                <a:gd name="T18" fmla="*/ 1521 w 7581"/>
                <a:gd name="T19" fmla="*/ 2611 h 4155"/>
                <a:gd name="T20" fmla="*/ 2459 w 7581"/>
                <a:gd name="T21" fmla="*/ 3716 h 4155"/>
                <a:gd name="T22" fmla="*/ 3411 w 7581"/>
                <a:gd name="T23" fmla="*/ 3360 h 4155"/>
                <a:gd name="T24" fmla="*/ 4398 w 7581"/>
                <a:gd name="T25" fmla="*/ 4072 h 4155"/>
                <a:gd name="T26" fmla="*/ 5787 w 7581"/>
                <a:gd name="T27" fmla="*/ 3206 h 4155"/>
                <a:gd name="T28" fmla="*/ 6332 w 7581"/>
                <a:gd name="T29" fmla="*/ 3451 h 4155"/>
                <a:gd name="T30" fmla="*/ 7505 w 7581"/>
                <a:gd name="T31" fmla="*/ 2553 h 4155"/>
                <a:gd name="T32" fmla="*/ 6607 w 7581"/>
                <a:gd name="T33" fmla="*/ 1379 h 4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581" h="4155">
                  <a:moveTo>
                    <a:pt x="6607" y="1379"/>
                  </a:moveTo>
                  <a:cubicBezTo>
                    <a:pt x="6531" y="1369"/>
                    <a:pt x="6456" y="1368"/>
                    <a:pt x="6382" y="1374"/>
                  </a:cubicBezTo>
                  <a:cubicBezTo>
                    <a:pt x="6315" y="708"/>
                    <a:pt x="5799" y="152"/>
                    <a:pt x="5107" y="60"/>
                  </a:cubicBezTo>
                  <a:cubicBezTo>
                    <a:pt x="4669" y="1"/>
                    <a:pt x="4250" y="142"/>
                    <a:pt x="3941" y="410"/>
                  </a:cubicBezTo>
                  <a:cubicBezTo>
                    <a:pt x="3753" y="237"/>
                    <a:pt x="3512" y="117"/>
                    <a:pt x="3239" y="81"/>
                  </a:cubicBezTo>
                  <a:cubicBezTo>
                    <a:pt x="2628" y="0"/>
                    <a:pt x="2060" y="362"/>
                    <a:pt x="1860" y="920"/>
                  </a:cubicBezTo>
                  <a:cubicBezTo>
                    <a:pt x="1702" y="758"/>
                    <a:pt x="1491" y="646"/>
                    <a:pt x="1250" y="614"/>
                  </a:cubicBezTo>
                  <a:cubicBezTo>
                    <a:pt x="678" y="538"/>
                    <a:pt x="152" y="940"/>
                    <a:pt x="76" y="1512"/>
                  </a:cubicBezTo>
                  <a:cubicBezTo>
                    <a:pt x="0" y="2084"/>
                    <a:pt x="403" y="2609"/>
                    <a:pt x="974" y="2685"/>
                  </a:cubicBezTo>
                  <a:cubicBezTo>
                    <a:pt x="1167" y="2711"/>
                    <a:pt x="1354" y="2682"/>
                    <a:pt x="1521" y="2611"/>
                  </a:cubicBezTo>
                  <a:cubicBezTo>
                    <a:pt x="1503" y="3159"/>
                    <a:pt x="1904" y="3642"/>
                    <a:pt x="2459" y="3716"/>
                  </a:cubicBezTo>
                  <a:cubicBezTo>
                    <a:pt x="2829" y="3765"/>
                    <a:pt x="3181" y="3621"/>
                    <a:pt x="3411" y="3360"/>
                  </a:cubicBezTo>
                  <a:cubicBezTo>
                    <a:pt x="3594" y="3735"/>
                    <a:pt x="3954" y="4013"/>
                    <a:pt x="4398" y="4072"/>
                  </a:cubicBezTo>
                  <a:cubicBezTo>
                    <a:pt x="5019" y="4155"/>
                    <a:pt x="5595" y="3779"/>
                    <a:pt x="5787" y="3206"/>
                  </a:cubicBezTo>
                  <a:cubicBezTo>
                    <a:pt x="5935" y="3334"/>
                    <a:pt x="6122" y="3423"/>
                    <a:pt x="6332" y="3451"/>
                  </a:cubicBezTo>
                  <a:cubicBezTo>
                    <a:pt x="6904" y="3527"/>
                    <a:pt x="7429" y="3125"/>
                    <a:pt x="7505" y="2553"/>
                  </a:cubicBezTo>
                  <a:cubicBezTo>
                    <a:pt x="7581" y="1981"/>
                    <a:pt x="7179" y="1455"/>
                    <a:pt x="6607" y="1379"/>
                  </a:cubicBezTo>
                  <a:close/>
                </a:path>
              </a:pathLst>
            </a:custGeom>
            <a:solidFill>
              <a:srgbClr val="3AA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1432" y="948"/>
              <a:ext cx="4516" cy="2630"/>
            </a:xfrm>
            <a:custGeom>
              <a:avLst/>
              <a:gdLst>
                <a:gd name="T0" fmla="*/ 4725 w 8325"/>
                <a:gd name="T1" fmla="*/ 4763 h 4845"/>
                <a:gd name="T2" fmla="*/ 3707 w 8325"/>
                <a:gd name="T3" fmla="*/ 4217 h 4845"/>
                <a:gd name="T4" fmla="*/ 2785 w 8325"/>
                <a:gd name="T5" fmla="*/ 4406 h 4845"/>
                <a:gd name="T6" fmla="*/ 1880 w 8325"/>
                <a:gd name="T7" fmla="*/ 3910 h 4845"/>
                <a:gd name="T8" fmla="*/ 1598 w 8325"/>
                <a:gd name="T9" fmla="*/ 3383 h 4845"/>
                <a:gd name="T10" fmla="*/ 1301 w 8325"/>
                <a:gd name="T11" fmla="*/ 3376 h 4845"/>
                <a:gd name="T12" fmla="*/ 102 w 8325"/>
                <a:gd name="T13" fmla="*/ 1809 h 4845"/>
                <a:gd name="T14" fmla="*/ 1668 w 8325"/>
                <a:gd name="T15" fmla="*/ 610 h 4845"/>
                <a:gd name="T16" fmla="*/ 2113 w 8325"/>
                <a:gd name="T17" fmla="*/ 746 h 4845"/>
                <a:gd name="T18" fmla="*/ 2584 w 8325"/>
                <a:gd name="T19" fmla="*/ 306 h 4845"/>
                <a:gd name="T20" fmla="*/ 3658 w 8325"/>
                <a:gd name="T21" fmla="*/ 77 h 4845"/>
                <a:gd name="T22" fmla="*/ 4318 w 8325"/>
                <a:gd name="T23" fmla="*/ 316 h 4845"/>
                <a:gd name="T24" fmla="*/ 5525 w 8325"/>
                <a:gd name="T25" fmla="*/ 55 h 4845"/>
                <a:gd name="T26" fmla="*/ 6604 w 8325"/>
                <a:gd name="T27" fmla="*/ 603 h 4845"/>
                <a:gd name="T28" fmla="*/ 7046 w 8325"/>
                <a:gd name="T29" fmla="*/ 1378 h 4845"/>
                <a:gd name="T30" fmla="*/ 8225 w 8325"/>
                <a:gd name="T31" fmla="*/ 2942 h 4845"/>
                <a:gd name="T32" fmla="*/ 6658 w 8325"/>
                <a:gd name="T33" fmla="*/ 4141 h 4845"/>
                <a:gd name="T34" fmla="*/ 6303 w 8325"/>
                <a:gd name="T35" fmla="*/ 4045 h 4845"/>
                <a:gd name="T36" fmla="*/ 4725 w 8325"/>
                <a:gd name="T37" fmla="*/ 4763 h 4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325" h="4845">
                  <a:moveTo>
                    <a:pt x="4725" y="4763"/>
                  </a:moveTo>
                  <a:cubicBezTo>
                    <a:pt x="4327" y="4710"/>
                    <a:pt x="3969" y="4517"/>
                    <a:pt x="3707" y="4217"/>
                  </a:cubicBezTo>
                  <a:cubicBezTo>
                    <a:pt x="3431" y="4382"/>
                    <a:pt x="3107" y="4449"/>
                    <a:pt x="2785" y="4406"/>
                  </a:cubicBezTo>
                  <a:cubicBezTo>
                    <a:pt x="2432" y="4359"/>
                    <a:pt x="2110" y="4183"/>
                    <a:pt x="1880" y="3910"/>
                  </a:cubicBezTo>
                  <a:cubicBezTo>
                    <a:pt x="1750" y="3757"/>
                    <a:pt x="1654" y="3576"/>
                    <a:pt x="1598" y="3383"/>
                  </a:cubicBezTo>
                  <a:cubicBezTo>
                    <a:pt x="1499" y="3391"/>
                    <a:pt x="1400" y="3389"/>
                    <a:pt x="1301" y="3376"/>
                  </a:cubicBezTo>
                  <a:cubicBezTo>
                    <a:pt x="538" y="3274"/>
                    <a:pt x="0" y="2572"/>
                    <a:pt x="102" y="1809"/>
                  </a:cubicBezTo>
                  <a:cubicBezTo>
                    <a:pt x="203" y="1046"/>
                    <a:pt x="906" y="508"/>
                    <a:pt x="1668" y="610"/>
                  </a:cubicBezTo>
                  <a:cubicBezTo>
                    <a:pt x="1825" y="630"/>
                    <a:pt x="1974" y="676"/>
                    <a:pt x="2113" y="746"/>
                  </a:cubicBezTo>
                  <a:cubicBezTo>
                    <a:pt x="2239" y="570"/>
                    <a:pt x="2400" y="419"/>
                    <a:pt x="2584" y="306"/>
                  </a:cubicBezTo>
                  <a:cubicBezTo>
                    <a:pt x="2903" y="109"/>
                    <a:pt x="3285" y="27"/>
                    <a:pt x="3658" y="77"/>
                  </a:cubicBezTo>
                  <a:cubicBezTo>
                    <a:pt x="3896" y="108"/>
                    <a:pt x="4118" y="189"/>
                    <a:pt x="4318" y="316"/>
                  </a:cubicBezTo>
                  <a:cubicBezTo>
                    <a:pt x="4678" y="92"/>
                    <a:pt x="5104" y="0"/>
                    <a:pt x="5525" y="55"/>
                  </a:cubicBezTo>
                  <a:cubicBezTo>
                    <a:pt x="5935" y="110"/>
                    <a:pt x="6319" y="304"/>
                    <a:pt x="6604" y="603"/>
                  </a:cubicBezTo>
                  <a:cubicBezTo>
                    <a:pt x="6813" y="820"/>
                    <a:pt x="6965" y="1087"/>
                    <a:pt x="7046" y="1378"/>
                  </a:cubicBezTo>
                  <a:cubicBezTo>
                    <a:pt x="7798" y="1489"/>
                    <a:pt x="8325" y="2186"/>
                    <a:pt x="8225" y="2942"/>
                  </a:cubicBezTo>
                  <a:cubicBezTo>
                    <a:pt x="8124" y="3704"/>
                    <a:pt x="7421" y="4242"/>
                    <a:pt x="6658" y="4141"/>
                  </a:cubicBezTo>
                  <a:cubicBezTo>
                    <a:pt x="6536" y="4125"/>
                    <a:pt x="6417" y="4093"/>
                    <a:pt x="6303" y="4045"/>
                  </a:cubicBezTo>
                  <a:cubicBezTo>
                    <a:pt x="5959" y="4565"/>
                    <a:pt x="5347" y="4845"/>
                    <a:pt x="4725" y="4763"/>
                  </a:cubicBezTo>
                  <a:close/>
                </a:path>
              </a:pathLst>
            </a:custGeom>
            <a:noFill/>
            <a:ln w="50800" cap="flat">
              <a:solidFill>
                <a:srgbClr val="F4F5F5"/>
              </a:solidFill>
              <a:prstDash val="solid"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5" name="ZoneTexte 14"/>
          <p:cNvSpPr txBox="1"/>
          <p:nvPr/>
        </p:nvSpPr>
        <p:spPr>
          <a:xfrm>
            <a:off x="4136650" y="2389911"/>
            <a:ext cx="37377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i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La Consultation</a:t>
            </a:r>
            <a:endParaRPr lang="fr-FR" sz="5400" b="1" i="1" dirty="0">
              <a:solidFill>
                <a:schemeClr val="bg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3323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e 32"/>
          <p:cNvGrpSpPr/>
          <p:nvPr/>
        </p:nvGrpSpPr>
        <p:grpSpPr>
          <a:xfrm>
            <a:off x="1" y="2"/>
            <a:ext cx="11056322" cy="5642663"/>
            <a:chOff x="1" y="2"/>
            <a:chExt cx="11056322" cy="5642663"/>
          </a:xfrm>
        </p:grpSpPr>
        <p:pic>
          <p:nvPicPr>
            <p:cNvPr id="32" name="Image 3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" y="2"/>
              <a:ext cx="11056322" cy="5642663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8274909" y="287987"/>
              <a:ext cx="2589034" cy="179823"/>
            </a:xfrm>
            <a:prstGeom prst="rect">
              <a:avLst/>
            </a:prstGeom>
            <a:solidFill>
              <a:srgbClr val="525252"/>
            </a:solidFill>
            <a:ln>
              <a:solidFill>
                <a:srgbClr val="5252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" name="Group 16"/>
          <p:cNvGrpSpPr/>
          <p:nvPr/>
        </p:nvGrpSpPr>
        <p:grpSpPr>
          <a:xfrm>
            <a:off x="2723131" y="1943278"/>
            <a:ext cx="5526557" cy="2977638"/>
            <a:chOff x="38420" y="848948"/>
            <a:chExt cx="4642533" cy="2702318"/>
          </a:xfrm>
        </p:grpSpPr>
        <p:pic>
          <p:nvPicPr>
            <p:cNvPr id="5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1404128">
              <a:off x="38420" y="848948"/>
              <a:ext cx="4642533" cy="2702318"/>
            </a:xfrm>
            <a:prstGeom prst="rect">
              <a:avLst/>
            </a:prstGeom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6" name="TextBox 10"/>
            <p:cNvSpPr txBox="1"/>
            <p:nvPr/>
          </p:nvSpPr>
          <p:spPr>
            <a:xfrm>
              <a:off x="890945" y="1517960"/>
              <a:ext cx="3084915" cy="1256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altLang="fr-FR" sz="2800" b="1" dirty="0">
                  <a:solidFill>
                    <a:srgbClr val="001082"/>
                  </a:solidFill>
                </a:rPr>
                <a:t>Flash instantané </a:t>
              </a:r>
              <a:endParaRPr lang="fr-FR" altLang="fr-FR" sz="2800" b="1" dirty="0" smtClean="0">
                <a:solidFill>
                  <a:srgbClr val="001082"/>
                </a:solidFill>
              </a:endParaRPr>
            </a:p>
            <a:p>
              <a:pPr algn="ctr"/>
              <a:r>
                <a:rPr lang="fr-FR" altLang="fr-FR" sz="2800" b="1" dirty="0" smtClean="0">
                  <a:solidFill>
                    <a:srgbClr val="001082"/>
                  </a:solidFill>
                </a:rPr>
                <a:t>pour </a:t>
              </a:r>
              <a:r>
                <a:rPr lang="fr-FR" altLang="fr-FR" sz="2800" b="1" dirty="0">
                  <a:solidFill>
                    <a:srgbClr val="001082"/>
                  </a:solidFill>
                </a:rPr>
                <a:t>suivre l'évolution de l'activité</a:t>
              </a:r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3059002" y="5303534"/>
            <a:ext cx="2764220" cy="1554466"/>
            <a:chOff x="4785878" y="1682439"/>
            <a:chExt cx="3644962" cy="2110884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pic>
          <p:nvPicPr>
            <p:cNvPr id="8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85878" y="1682439"/>
              <a:ext cx="3626458" cy="2110884"/>
            </a:xfrm>
            <a:prstGeom prst="rect">
              <a:avLst/>
            </a:prstGeom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9" name="TextBox 6"/>
            <p:cNvSpPr txBox="1"/>
            <p:nvPr/>
          </p:nvSpPr>
          <p:spPr>
            <a:xfrm>
              <a:off x="4951141" y="2390335"/>
              <a:ext cx="3479699" cy="647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000"/>
                </a:lnSpc>
              </a:pPr>
              <a:r>
                <a:rPr lang="fr-MC" sz="2400" dirty="0" smtClean="0">
                  <a:solidFill>
                    <a:srgbClr val="000099"/>
                  </a:solidFill>
                  <a:latin typeface="Raleway" panose="020B0003030101060003" pitchFamily="34" charset="0"/>
                </a:rPr>
                <a:t>Marge</a:t>
              </a:r>
            </a:p>
          </p:txBody>
        </p:sp>
      </p:grpSp>
      <p:grpSp>
        <p:nvGrpSpPr>
          <p:cNvPr id="10" name="Group 7"/>
          <p:cNvGrpSpPr/>
          <p:nvPr/>
        </p:nvGrpSpPr>
        <p:grpSpPr>
          <a:xfrm>
            <a:off x="9427780" y="3479940"/>
            <a:ext cx="2764220" cy="1554466"/>
            <a:chOff x="4785878" y="1682439"/>
            <a:chExt cx="3644962" cy="2110884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pic>
          <p:nvPicPr>
            <p:cNvPr id="11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85878" y="1682439"/>
              <a:ext cx="3626458" cy="2110884"/>
            </a:xfrm>
            <a:prstGeom prst="rect">
              <a:avLst/>
            </a:prstGeom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2" name="TextBox 6"/>
            <p:cNvSpPr txBox="1"/>
            <p:nvPr/>
          </p:nvSpPr>
          <p:spPr>
            <a:xfrm>
              <a:off x="4951141" y="2122236"/>
              <a:ext cx="3479699" cy="1170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000"/>
                </a:lnSpc>
              </a:pPr>
              <a:r>
                <a:rPr lang="fr-MC" sz="2400" dirty="0" smtClean="0">
                  <a:solidFill>
                    <a:srgbClr val="000099"/>
                  </a:solidFill>
                  <a:latin typeface="Raleway" panose="020B0003030101060003" pitchFamily="34" charset="0"/>
                </a:rPr>
                <a:t>Chiffre </a:t>
              </a:r>
            </a:p>
            <a:p>
              <a:pPr algn="ctr">
                <a:lnSpc>
                  <a:spcPts val="3000"/>
                </a:lnSpc>
              </a:pPr>
              <a:r>
                <a:rPr lang="fr-MC" sz="2400" dirty="0" smtClean="0">
                  <a:solidFill>
                    <a:srgbClr val="000099"/>
                  </a:solidFill>
                  <a:latin typeface="Raleway" panose="020B0003030101060003" pitchFamily="34" charset="0"/>
                </a:rPr>
                <a:t>D’Affaires</a:t>
              </a:r>
            </a:p>
          </p:txBody>
        </p:sp>
      </p:grpSp>
      <p:grpSp>
        <p:nvGrpSpPr>
          <p:cNvPr id="13" name="Group 7"/>
          <p:cNvGrpSpPr/>
          <p:nvPr/>
        </p:nvGrpSpPr>
        <p:grpSpPr>
          <a:xfrm>
            <a:off x="9371332" y="1739971"/>
            <a:ext cx="2792598" cy="1554466"/>
            <a:chOff x="4729952" y="1682439"/>
            <a:chExt cx="3682384" cy="2110884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pic>
          <p:nvPicPr>
            <p:cNvPr id="14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85878" y="1682439"/>
              <a:ext cx="3626458" cy="2110884"/>
            </a:xfrm>
            <a:prstGeom prst="rect">
              <a:avLst/>
            </a:prstGeom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5" name="TextBox 6"/>
            <p:cNvSpPr txBox="1"/>
            <p:nvPr/>
          </p:nvSpPr>
          <p:spPr>
            <a:xfrm>
              <a:off x="4729952" y="2225715"/>
              <a:ext cx="3479698" cy="1170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000"/>
                </a:lnSpc>
              </a:pPr>
              <a:r>
                <a:rPr lang="fr-MC" sz="2400" dirty="0" smtClean="0">
                  <a:solidFill>
                    <a:srgbClr val="000099"/>
                  </a:solidFill>
                  <a:latin typeface="Raleway" panose="020B0003030101060003" pitchFamily="34" charset="0"/>
                </a:rPr>
                <a:t>Comparaison</a:t>
              </a:r>
            </a:p>
            <a:p>
              <a:pPr algn="ctr">
                <a:lnSpc>
                  <a:spcPts val="3000"/>
                </a:lnSpc>
              </a:pPr>
              <a:r>
                <a:rPr lang="fr-MC" sz="2400" dirty="0" smtClean="0">
                  <a:solidFill>
                    <a:srgbClr val="000099"/>
                  </a:solidFill>
                  <a:latin typeface="Raleway" panose="020B0003030101060003" pitchFamily="34" charset="0"/>
                </a:rPr>
                <a:t>N / N-1</a:t>
              </a:r>
            </a:p>
          </p:txBody>
        </p:sp>
      </p:grpSp>
      <p:grpSp>
        <p:nvGrpSpPr>
          <p:cNvPr id="19" name="Group 7"/>
          <p:cNvGrpSpPr/>
          <p:nvPr/>
        </p:nvGrpSpPr>
        <p:grpSpPr>
          <a:xfrm>
            <a:off x="-139653" y="5303534"/>
            <a:ext cx="2764220" cy="1554466"/>
            <a:chOff x="4785878" y="1682439"/>
            <a:chExt cx="3644962" cy="2110884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pic>
          <p:nvPicPr>
            <p:cNvPr id="20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85878" y="1682439"/>
              <a:ext cx="3626458" cy="2110884"/>
            </a:xfrm>
            <a:prstGeom prst="rect">
              <a:avLst/>
            </a:prstGeom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1" name="TextBox 6"/>
            <p:cNvSpPr txBox="1"/>
            <p:nvPr/>
          </p:nvSpPr>
          <p:spPr>
            <a:xfrm>
              <a:off x="4951141" y="2390335"/>
              <a:ext cx="3479699" cy="647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000"/>
                </a:lnSpc>
              </a:pPr>
              <a:r>
                <a:rPr lang="fr-MC" sz="2400" dirty="0" smtClean="0">
                  <a:solidFill>
                    <a:srgbClr val="000099"/>
                  </a:solidFill>
                  <a:latin typeface="Raleway" panose="020B0003030101060003" pitchFamily="34" charset="0"/>
                </a:rPr>
                <a:t>Achats</a:t>
              </a:r>
            </a:p>
          </p:txBody>
        </p:sp>
      </p:grpSp>
      <p:grpSp>
        <p:nvGrpSpPr>
          <p:cNvPr id="25" name="Group 7"/>
          <p:cNvGrpSpPr/>
          <p:nvPr/>
        </p:nvGrpSpPr>
        <p:grpSpPr>
          <a:xfrm>
            <a:off x="9413747" y="5360360"/>
            <a:ext cx="2764220" cy="1554466"/>
            <a:chOff x="4785878" y="1682439"/>
            <a:chExt cx="3644962" cy="2110884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pic>
          <p:nvPicPr>
            <p:cNvPr id="2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85878" y="1682439"/>
              <a:ext cx="3626458" cy="2110884"/>
            </a:xfrm>
            <a:prstGeom prst="rect">
              <a:avLst/>
            </a:prstGeom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7" name="TextBox 6"/>
            <p:cNvSpPr txBox="1"/>
            <p:nvPr/>
          </p:nvSpPr>
          <p:spPr>
            <a:xfrm>
              <a:off x="4951141" y="2065795"/>
              <a:ext cx="3479699" cy="1170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000"/>
                </a:lnSpc>
              </a:pPr>
              <a:r>
                <a:rPr lang="fr-MC" sz="2400" dirty="0" smtClean="0">
                  <a:solidFill>
                    <a:srgbClr val="000099"/>
                  </a:solidFill>
                  <a:latin typeface="Raleway" panose="020B0003030101060003" pitchFamily="34" charset="0"/>
                </a:rPr>
                <a:t>Masse </a:t>
              </a:r>
            </a:p>
            <a:p>
              <a:pPr algn="ctr">
                <a:lnSpc>
                  <a:spcPts val="3000"/>
                </a:lnSpc>
              </a:pPr>
              <a:r>
                <a:rPr lang="fr-MC" sz="2400" dirty="0" smtClean="0">
                  <a:solidFill>
                    <a:srgbClr val="000099"/>
                  </a:solidFill>
                  <a:latin typeface="Raleway" panose="020B0003030101060003" pitchFamily="34" charset="0"/>
                </a:rPr>
                <a:t>salariale</a:t>
              </a:r>
            </a:p>
          </p:txBody>
        </p:sp>
      </p:grpSp>
      <p:grpSp>
        <p:nvGrpSpPr>
          <p:cNvPr id="29" name="Group 7"/>
          <p:cNvGrpSpPr/>
          <p:nvPr/>
        </p:nvGrpSpPr>
        <p:grpSpPr>
          <a:xfrm>
            <a:off x="6222819" y="5344785"/>
            <a:ext cx="2764220" cy="1554466"/>
            <a:chOff x="4785878" y="1682439"/>
            <a:chExt cx="3644962" cy="2110884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pic>
          <p:nvPicPr>
            <p:cNvPr id="30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85878" y="1682439"/>
              <a:ext cx="3626458" cy="2110884"/>
            </a:xfrm>
            <a:prstGeom prst="rect">
              <a:avLst/>
            </a:prstGeom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1" name="TextBox 6"/>
            <p:cNvSpPr txBox="1"/>
            <p:nvPr/>
          </p:nvSpPr>
          <p:spPr>
            <a:xfrm>
              <a:off x="4951141" y="2390335"/>
              <a:ext cx="3479699" cy="647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000"/>
                </a:lnSpc>
              </a:pPr>
              <a:r>
                <a:rPr lang="fr-MC" sz="2400" dirty="0" smtClean="0">
                  <a:solidFill>
                    <a:srgbClr val="000099"/>
                  </a:solidFill>
                  <a:latin typeface="Raleway" panose="020B0003030101060003" pitchFamily="34" charset="0"/>
                </a:rPr>
                <a:t>Coefficients</a:t>
              </a:r>
            </a:p>
          </p:txBody>
        </p:sp>
      </p:grpSp>
      <p:grpSp>
        <p:nvGrpSpPr>
          <p:cNvPr id="16" name="Group 7"/>
          <p:cNvGrpSpPr/>
          <p:nvPr/>
        </p:nvGrpSpPr>
        <p:grpSpPr>
          <a:xfrm>
            <a:off x="9406727" y="2"/>
            <a:ext cx="2764220" cy="1554466"/>
            <a:chOff x="4785878" y="1682439"/>
            <a:chExt cx="3644962" cy="2110884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pic>
          <p:nvPicPr>
            <p:cNvPr id="17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85878" y="1682439"/>
              <a:ext cx="3626458" cy="2110884"/>
            </a:xfrm>
            <a:prstGeom prst="rect">
              <a:avLst/>
            </a:prstGeom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8" name="TextBox 6"/>
            <p:cNvSpPr txBox="1"/>
            <p:nvPr/>
          </p:nvSpPr>
          <p:spPr>
            <a:xfrm>
              <a:off x="4951141" y="2122236"/>
              <a:ext cx="3479699" cy="1142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000"/>
                </a:lnSpc>
              </a:pPr>
              <a:r>
                <a:rPr lang="fr-MC" sz="2400" dirty="0" smtClean="0">
                  <a:solidFill>
                    <a:srgbClr val="000099"/>
                  </a:solidFill>
                  <a:latin typeface="Raleway" panose="020B0003030101060003" pitchFamily="34" charset="0"/>
                </a:rPr>
                <a:t>Mois après </a:t>
              </a:r>
            </a:p>
            <a:p>
              <a:pPr algn="ctr">
                <a:lnSpc>
                  <a:spcPts val="3000"/>
                </a:lnSpc>
              </a:pPr>
              <a:r>
                <a:rPr lang="fr-MC" sz="2400" dirty="0" smtClean="0">
                  <a:solidFill>
                    <a:srgbClr val="000099"/>
                  </a:solidFill>
                  <a:latin typeface="Raleway" panose="020B0003030101060003" pitchFamily="34" charset="0"/>
                </a:rPr>
                <a:t>Mois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93245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69532"/>
            <a:ext cx="12192000" cy="251402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2192000" cy="4149163"/>
          </a:xfrm>
          <a:prstGeom prst="rect">
            <a:avLst/>
          </a:prstGeom>
        </p:spPr>
      </p:pic>
      <p:grpSp>
        <p:nvGrpSpPr>
          <p:cNvPr id="5" name="Group 7"/>
          <p:cNvGrpSpPr/>
          <p:nvPr/>
        </p:nvGrpSpPr>
        <p:grpSpPr>
          <a:xfrm>
            <a:off x="1885960" y="-311354"/>
            <a:ext cx="3972534" cy="1913663"/>
            <a:chOff x="4785878" y="1682439"/>
            <a:chExt cx="3644962" cy="2110884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85878" y="1682439"/>
              <a:ext cx="3626458" cy="2110884"/>
            </a:xfrm>
            <a:prstGeom prst="rect">
              <a:avLst/>
            </a:prstGeom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7" name="TextBox 6"/>
            <p:cNvSpPr txBox="1"/>
            <p:nvPr/>
          </p:nvSpPr>
          <p:spPr>
            <a:xfrm>
              <a:off x="4951141" y="2182276"/>
              <a:ext cx="3479699" cy="950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000"/>
                </a:lnSpc>
              </a:pPr>
              <a:r>
                <a:rPr lang="fr-MC" sz="2400" dirty="0" smtClean="0">
                  <a:solidFill>
                    <a:srgbClr val="000099"/>
                  </a:solidFill>
                  <a:latin typeface="Raleway" panose="020B0003030101060003" pitchFamily="34" charset="0"/>
                </a:rPr>
                <a:t>Evolution du </a:t>
              </a:r>
            </a:p>
            <a:p>
              <a:pPr algn="ctr">
                <a:lnSpc>
                  <a:spcPts val="3000"/>
                </a:lnSpc>
              </a:pPr>
              <a:r>
                <a:rPr lang="fr-MC" sz="2400" dirty="0" smtClean="0">
                  <a:solidFill>
                    <a:srgbClr val="000099"/>
                  </a:solidFill>
                  <a:latin typeface="Raleway" panose="020B0003030101060003" pitchFamily="34" charset="0"/>
                </a:rPr>
                <a:t>Résultat Brut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49638" y="1887731"/>
            <a:ext cx="3952367" cy="1913663"/>
            <a:chOff x="4937689" y="1714847"/>
            <a:chExt cx="3626458" cy="2110884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pic>
          <p:nvPicPr>
            <p:cNvPr id="9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37689" y="1714847"/>
              <a:ext cx="3626458" cy="2110884"/>
            </a:xfrm>
            <a:prstGeom prst="rect">
              <a:avLst/>
            </a:prstGeom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" name="TextBox 6"/>
            <p:cNvSpPr txBox="1"/>
            <p:nvPr/>
          </p:nvSpPr>
          <p:spPr>
            <a:xfrm>
              <a:off x="5084448" y="2237458"/>
              <a:ext cx="3479699" cy="927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000"/>
                </a:lnSpc>
              </a:pPr>
              <a:r>
                <a:rPr lang="fr-MC" sz="2400" dirty="0" smtClean="0">
                  <a:solidFill>
                    <a:srgbClr val="000099"/>
                  </a:solidFill>
                  <a:latin typeface="Raleway" panose="020B0003030101060003" pitchFamily="34" charset="0"/>
                </a:rPr>
                <a:t>Seuil de </a:t>
              </a:r>
            </a:p>
            <a:p>
              <a:pPr algn="ctr">
                <a:lnSpc>
                  <a:spcPts val="3000"/>
                </a:lnSpc>
              </a:pPr>
              <a:r>
                <a:rPr lang="fr-MC" sz="2400" dirty="0" smtClean="0">
                  <a:solidFill>
                    <a:srgbClr val="000099"/>
                  </a:solidFill>
                  <a:latin typeface="Raleway" panose="020B0003030101060003" pitchFamily="34" charset="0"/>
                </a:rPr>
                <a:t>rentabilité</a:t>
              </a:r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7038166" y="350887"/>
            <a:ext cx="5035764" cy="2589550"/>
            <a:chOff x="6290020" y="3560210"/>
            <a:chExt cx="5035764" cy="2589550"/>
          </a:xfrm>
        </p:grpSpPr>
        <p:pic>
          <p:nvPicPr>
            <p:cNvPr id="11" name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1404128">
              <a:off x="6290020" y="3560210"/>
              <a:ext cx="5035764" cy="2589550"/>
            </a:xfrm>
            <a:prstGeom prst="rect">
              <a:avLst/>
            </a:prstGeom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2" name="TextBox 10"/>
            <p:cNvSpPr txBox="1"/>
            <p:nvPr/>
          </p:nvSpPr>
          <p:spPr>
            <a:xfrm>
              <a:off x="7170414" y="4069492"/>
              <a:ext cx="368511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altLang="fr-FR" sz="2400" b="1" dirty="0">
                  <a:solidFill>
                    <a:srgbClr val="001082"/>
                  </a:solidFill>
                </a:rPr>
                <a:t>Cumuls </a:t>
              </a:r>
              <a:r>
                <a:rPr lang="fr-FR" altLang="fr-FR" sz="2400" b="1" dirty="0" smtClean="0">
                  <a:solidFill>
                    <a:srgbClr val="001082"/>
                  </a:solidFill>
                </a:rPr>
                <a:t>: trésorerie</a:t>
              </a:r>
              <a:r>
                <a:rPr lang="fr-FR" altLang="fr-FR" sz="2400" b="1" dirty="0">
                  <a:solidFill>
                    <a:srgbClr val="001082"/>
                  </a:solidFill>
                </a:rPr>
                <a:t>, </a:t>
              </a:r>
              <a:endParaRPr lang="fr-FR" altLang="fr-FR" sz="2400" b="1" dirty="0" smtClean="0">
                <a:solidFill>
                  <a:srgbClr val="001082"/>
                </a:solidFill>
              </a:endParaRPr>
            </a:p>
            <a:p>
              <a:pPr algn="ctr"/>
              <a:r>
                <a:rPr lang="fr-FR" altLang="fr-FR" sz="2400" b="1" dirty="0" smtClean="0">
                  <a:solidFill>
                    <a:srgbClr val="001082"/>
                  </a:solidFill>
                </a:rPr>
                <a:t>clients</a:t>
              </a:r>
              <a:r>
                <a:rPr lang="fr-FR" altLang="fr-FR" sz="2400" b="1" dirty="0" smtClean="0">
                  <a:solidFill>
                    <a:srgbClr val="001082"/>
                  </a:solidFill>
                </a:rPr>
                <a:t>, fournisseurs, organismes sociaux, et </a:t>
              </a:r>
              <a:r>
                <a:rPr lang="fr-FR" altLang="fr-FR" sz="2400" b="1" dirty="0">
                  <a:solidFill>
                    <a:srgbClr val="001082"/>
                  </a:solidFill>
                </a:rPr>
                <a:t>disponibilité</a:t>
              </a:r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4821439" y="3504952"/>
            <a:ext cx="5035764" cy="2875066"/>
            <a:chOff x="6290020" y="3560210"/>
            <a:chExt cx="5035764" cy="2589550"/>
          </a:xfrm>
        </p:grpSpPr>
        <p:pic>
          <p:nvPicPr>
            <p:cNvPr id="17" name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1404128">
              <a:off x="6290020" y="3560210"/>
              <a:ext cx="5035764" cy="2589550"/>
            </a:xfrm>
            <a:prstGeom prst="rect">
              <a:avLst/>
            </a:prstGeom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8" name="TextBox 10"/>
            <p:cNvSpPr txBox="1"/>
            <p:nvPr/>
          </p:nvSpPr>
          <p:spPr>
            <a:xfrm>
              <a:off x="6757554" y="3980831"/>
              <a:ext cx="434735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altLang="fr-FR" sz="2400" b="1" dirty="0" smtClean="0">
                  <a:solidFill>
                    <a:srgbClr val="001082"/>
                  </a:solidFill>
                </a:rPr>
                <a:t>Graphiques :</a:t>
              </a:r>
              <a:endParaRPr lang="fr-FR" altLang="fr-FR" sz="2400" b="1" dirty="0">
                <a:solidFill>
                  <a:srgbClr val="001082"/>
                </a:solidFill>
              </a:endParaRPr>
            </a:p>
            <a:p>
              <a:pPr algn="ctr"/>
              <a:r>
                <a:rPr lang="fr-FR" altLang="fr-FR" sz="2400" b="1" dirty="0">
                  <a:solidFill>
                    <a:srgbClr val="001082"/>
                  </a:solidFill>
                </a:rPr>
                <a:t>CA / Achats</a:t>
              </a:r>
            </a:p>
            <a:p>
              <a:pPr algn="ctr"/>
              <a:r>
                <a:rPr lang="fr-FR" altLang="fr-FR" sz="2400" b="1" dirty="0">
                  <a:solidFill>
                    <a:srgbClr val="001082"/>
                  </a:solidFill>
                </a:rPr>
                <a:t>clients/ fournisseurs/trésorerie</a:t>
              </a:r>
            </a:p>
            <a:p>
              <a:pPr algn="ctr"/>
              <a:r>
                <a:rPr lang="fr-FR" altLang="fr-FR" sz="2400" b="1" dirty="0">
                  <a:solidFill>
                    <a:srgbClr val="001082"/>
                  </a:solidFill>
                </a:rPr>
                <a:t>répartition du CA</a:t>
              </a:r>
              <a:endParaRPr lang="fr-FR" altLang="fr-FR" sz="2400" b="1" dirty="0">
                <a:solidFill>
                  <a:srgbClr val="00108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76563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544"/>
            <a:ext cx="12192000" cy="6792256"/>
          </a:xfrm>
          <a:prstGeom prst="rect">
            <a:avLst/>
          </a:prstGeom>
        </p:spPr>
      </p:pic>
      <p:grpSp>
        <p:nvGrpSpPr>
          <p:cNvPr id="7" name="Groupe 6"/>
          <p:cNvGrpSpPr/>
          <p:nvPr/>
        </p:nvGrpSpPr>
        <p:grpSpPr>
          <a:xfrm>
            <a:off x="3079696" y="2645808"/>
            <a:ext cx="6032608" cy="2955177"/>
            <a:chOff x="6290020" y="3560210"/>
            <a:chExt cx="5035764" cy="258955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1404128">
              <a:off x="6290020" y="3560210"/>
              <a:ext cx="5035764" cy="2589550"/>
            </a:xfrm>
            <a:prstGeom prst="rect">
              <a:avLst/>
            </a:prstGeom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9" name="TextBox 10"/>
            <p:cNvSpPr txBox="1"/>
            <p:nvPr/>
          </p:nvSpPr>
          <p:spPr>
            <a:xfrm>
              <a:off x="7102624" y="4222331"/>
              <a:ext cx="3685115" cy="8360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altLang="fr-FR" sz="2800" b="1" dirty="0">
                  <a:solidFill>
                    <a:srgbClr val="001082"/>
                  </a:solidFill>
                </a:rPr>
                <a:t>Accès direct aux </a:t>
              </a:r>
              <a:endParaRPr lang="fr-FR" altLang="fr-FR" sz="2800" b="1" dirty="0" smtClean="0">
                <a:solidFill>
                  <a:srgbClr val="001082"/>
                </a:solidFill>
              </a:endParaRPr>
            </a:p>
            <a:p>
              <a:pPr algn="ctr"/>
              <a:r>
                <a:rPr lang="fr-FR" altLang="fr-FR" sz="2800" b="1" dirty="0" smtClean="0">
                  <a:solidFill>
                    <a:srgbClr val="001082"/>
                  </a:solidFill>
                </a:rPr>
                <a:t>comptes et </a:t>
              </a:r>
              <a:r>
                <a:rPr lang="fr-FR" altLang="fr-FR" sz="2800" b="1" dirty="0">
                  <a:solidFill>
                    <a:srgbClr val="001082"/>
                  </a:solidFill>
                </a:rPr>
                <a:t>aux </a:t>
              </a:r>
              <a:r>
                <a:rPr lang="fr-FR" altLang="fr-FR" sz="2800" b="1" dirty="0" smtClean="0">
                  <a:solidFill>
                    <a:srgbClr val="001082"/>
                  </a:solidFill>
                </a:rPr>
                <a:t>écritures</a:t>
              </a:r>
              <a:endParaRPr lang="fr-FR" altLang="fr-FR" sz="2800" b="1" dirty="0">
                <a:solidFill>
                  <a:srgbClr val="001082"/>
                </a:solidFill>
              </a:endParaRPr>
            </a:p>
          </p:txBody>
        </p:sp>
      </p:grpSp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1420" y="0"/>
            <a:ext cx="830580" cy="8305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544717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75216" cy="4572000"/>
            <a:chOff x="0" y="0"/>
            <a:chExt cx="12175216" cy="4572000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175216" cy="457200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10082463" y="276726"/>
              <a:ext cx="2080721" cy="192506"/>
            </a:xfrm>
            <a:prstGeom prst="rect">
              <a:avLst/>
            </a:prstGeom>
            <a:solidFill>
              <a:srgbClr val="525252"/>
            </a:solidFill>
            <a:ln>
              <a:solidFill>
                <a:srgbClr val="5252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4620699" y="3407229"/>
            <a:ext cx="6884755" cy="3450771"/>
            <a:chOff x="6443649" y="151204"/>
            <a:chExt cx="5400014" cy="3143231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pic>
          <p:nvPicPr>
            <p:cNvPr id="7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1404128">
              <a:off x="6443649" y="151204"/>
              <a:ext cx="5400014" cy="3143231"/>
            </a:xfrm>
            <a:prstGeom prst="rect">
              <a:avLst/>
            </a:prstGeom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8" name="TextBox 10"/>
            <p:cNvSpPr txBox="1"/>
            <p:nvPr/>
          </p:nvSpPr>
          <p:spPr>
            <a:xfrm>
              <a:off x="7211665" y="1082945"/>
              <a:ext cx="4033078" cy="16440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altLang="fr-FR" sz="3200" b="1" dirty="0">
                  <a:solidFill>
                    <a:srgbClr val="001082"/>
                  </a:solidFill>
                </a:rPr>
                <a:t>Balances âgées clients,</a:t>
              </a:r>
            </a:p>
            <a:p>
              <a:pPr algn="ctr"/>
              <a:r>
                <a:rPr lang="fr-FR" altLang="fr-FR" sz="3200" b="1" dirty="0">
                  <a:solidFill>
                    <a:srgbClr val="001082"/>
                  </a:solidFill>
                </a:rPr>
                <a:t>fournisseurs et organismes sociaux</a:t>
              </a:r>
              <a:endParaRPr lang="fr-FR" altLang="fr-FR" sz="3200" b="1" dirty="0">
                <a:solidFill>
                  <a:srgbClr val="00108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28330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-1" y="0"/>
            <a:ext cx="12181487" cy="6990347"/>
            <a:chOff x="0" y="0"/>
            <a:chExt cx="11875168" cy="6856105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1875168" cy="6856105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2935701" y="794083"/>
              <a:ext cx="878306" cy="312822"/>
            </a:xfrm>
            <a:prstGeom prst="rect">
              <a:avLst/>
            </a:prstGeom>
            <a:solidFill>
              <a:srgbClr val="FFFFCC"/>
            </a:solidFill>
            <a:ln>
              <a:solidFill>
                <a:srgbClr val="FFF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5071" y="36096"/>
              <a:ext cx="3457578" cy="628650"/>
            </a:xfrm>
            <a:prstGeom prst="rect">
              <a:avLst/>
            </a:prstGeom>
          </p:spPr>
        </p:pic>
      </p:grpSp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0907" y="-24064"/>
            <a:ext cx="830580" cy="8305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7" name="Groupe 6"/>
          <p:cNvGrpSpPr/>
          <p:nvPr/>
        </p:nvGrpSpPr>
        <p:grpSpPr>
          <a:xfrm>
            <a:off x="4054642" y="3856913"/>
            <a:ext cx="6160169" cy="2724361"/>
            <a:chOff x="6443649" y="151204"/>
            <a:chExt cx="5400014" cy="3143231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21404128">
              <a:off x="6443649" y="151204"/>
              <a:ext cx="5400014" cy="3143231"/>
            </a:xfrm>
            <a:prstGeom prst="rect">
              <a:avLst/>
            </a:prstGeom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9" name="TextBox 10"/>
            <p:cNvSpPr txBox="1"/>
            <p:nvPr/>
          </p:nvSpPr>
          <p:spPr>
            <a:xfrm>
              <a:off x="7255500" y="936596"/>
              <a:ext cx="4033078" cy="11282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altLang="fr-FR" sz="3200" b="1" dirty="0" smtClean="0">
                  <a:solidFill>
                    <a:srgbClr val="001082"/>
                  </a:solidFill>
                </a:rPr>
                <a:t>Echéancier </a:t>
              </a:r>
            </a:p>
            <a:p>
              <a:pPr algn="ctr"/>
              <a:r>
                <a:rPr lang="fr-FR" altLang="fr-FR" sz="3200" b="1" dirty="0" smtClean="0">
                  <a:solidFill>
                    <a:srgbClr val="001082"/>
                  </a:solidFill>
                </a:rPr>
                <a:t>Clients/Fournisseurs </a:t>
              </a:r>
              <a:endParaRPr lang="fr-FR" altLang="fr-FR" sz="3200" b="1" dirty="0">
                <a:solidFill>
                  <a:srgbClr val="00108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68034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/>
        </p:nvGrpSpPr>
        <p:grpSpPr>
          <a:xfrm>
            <a:off x="0" y="421105"/>
            <a:ext cx="6422892" cy="4066561"/>
            <a:chOff x="5386584" y="1506458"/>
            <a:chExt cx="3626458" cy="2110884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pic>
          <p:nvPicPr>
            <p:cNvPr id="4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86584" y="1506458"/>
              <a:ext cx="3626458" cy="2110884"/>
            </a:xfrm>
            <a:prstGeom prst="rect">
              <a:avLst/>
            </a:prstGeom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" name="TextBox 6"/>
            <p:cNvSpPr txBox="1"/>
            <p:nvPr/>
          </p:nvSpPr>
          <p:spPr>
            <a:xfrm>
              <a:off x="6089814" y="2108526"/>
              <a:ext cx="2181151" cy="748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000"/>
                </a:lnSpc>
                <a:spcAft>
                  <a:spcPts val="600"/>
                </a:spcAft>
              </a:pPr>
              <a:r>
                <a:rPr lang="fr-FR" sz="4400" dirty="0">
                  <a:solidFill>
                    <a:srgbClr val="000099"/>
                  </a:solidFill>
                  <a:latin typeface="Raleway" panose="020B0003030101060003" pitchFamily="34" charset="0"/>
                </a:rPr>
                <a:t>Accessible </a:t>
              </a:r>
              <a:endParaRPr lang="fr-FR" sz="4400" dirty="0" smtClean="0">
                <a:solidFill>
                  <a:srgbClr val="000099"/>
                </a:solidFill>
                <a:latin typeface="Raleway" panose="020B0003030101060003" pitchFamily="34" charset="0"/>
              </a:endParaRPr>
            </a:p>
            <a:p>
              <a:pPr algn="ctr">
                <a:lnSpc>
                  <a:spcPts val="3000"/>
                </a:lnSpc>
                <a:spcAft>
                  <a:spcPts val="600"/>
                </a:spcAft>
              </a:pPr>
              <a:r>
                <a:rPr lang="fr-FR" sz="4400" dirty="0" smtClean="0">
                  <a:solidFill>
                    <a:srgbClr val="000099"/>
                  </a:solidFill>
                  <a:latin typeface="Raleway" panose="020B0003030101060003" pitchFamily="34" charset="0"/>
                </a:rPr>
                <a:t>24h/24 </a:t>
              </a:r>
            </a:p>
            <a:p>
              <a:pPr algn="ctr">
                <a:lnSpc>
                  <a:spcPts val="3000"/>
                </a:lnSpc>
                <a:spcAft>
                  <a:spcPts val="600"/>
                </a:spcAft>
              </a:pPr>
              <a:r>
                <a:rPr lang="fr-FR" sz="4400" dirty="0" smtClean="0">
                  <a:solidFill>
                    <a:srgbClr val="000099"/>
                  </a:solidFill>
                  <a:latin typeface="Raleway" panose="020B0003030101060003" pitchFamily="34" charset="0"/>
                </a:rPr>
                <a:t>et </a:t>
              </a:r>
              <a:r>
                <a:rPr lang="fr-FR" sz="4400" dirty="0">
                  <a:solidFill>
                    <a:srgbClr val="000099"/>
                  </a:solidFill>
                  <a:latin typeface="Raleway" panose="020B0003030101060003" pitchFamily="34" charset="0"/>
                </a:rPr>
                <a:t>7 jours/7</a:t>
              </a:r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2174660" y="3048857"/>
            <a:ext cx="6166335" cy="3736406"/>
            <a:chOff x="2174660" y="3121594"/>
            <a:chExt cx="6166335" cy="3736406"/>
          </a:xfrm>
        </p:grpSpPr>
        <p:pic>
          <p:nvPicPr>
            <p:cNvPr id="10" name="Picture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0830526">
              <a:off x="2174660" y="3121594"/>
              <a:ext cx="6166335" cy="3736406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5" name="TextBox 6"/>
            <p:cNvSpPr txBox="1"/>
            <p:nvPr/>
          </p:nvSpPr>
          <p:spPr>
            <a:xfrm>
              <a:off x="2457632" y="4621987"/>
              <a:ext cx="3979261" cy="968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000"/>
                </a:lnSpc>
                <a:spcAft>
                  <a:spcPts val="600"/>
                </a:spcAft>
              </a:pPr>
              <a:r>
                <a:rPr lang="fr-FR" sz="4000" dirty="0" smtClean="0">
                  <a:solidFill>
                    <a:srgbClr val="000099"/>
                  </a:solidFill>
                  <a:latin typeface="Raleway" panose="020B0003030101060003" pitchFamily="34" charset="0"/>
                </a:rPr>
                <a:t>Aucun logiciel </a:t>
              </a:r>
            </a:p>
            <a:p>
              <a:pPr algn="ctr">
                <a:lnSpc>
                  <a:spcPts val="3000"/>
                </a:lnSpc>
                <a:spcAft>
                  <a:spcPts val="600"/>
                </a:spcAft>
              </a:pPr>
              <a:r>
                <a:rPr lang="fr-FR" sz="4000" dirty="0" smtClean="0">
                  <a:solidFill>
                    <a:srgbClr val="000099"/>
                  </a:solidFill>
                  <a:latin typeface="Raleway" panose="020B0003030101060003" pitchFamily="34" charset="0"/>
                </a:rPr>
                <a:t>	à installer</a:t>
              </a:r>
              <a:endParaRPr lang="fr-FR" sz="4000" dirty="0">
                <a:solidFill>
                  <a:srgbClr val="000099"/>
                </a:solidFill>
                <a:latin typeface="Raleway" panose="020B0003030101060003" pitchFamily="34" charset="0"/>
              </a:endParaRPr>
            </a:p>
          </p:txBody>
        </p:sp>
      </p:grpSp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0907" y="-24064"/>
            <a:ext cx="830580" cy="8305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3" name="Groupe 12"/>
          <p:cNvGrpSpPr/>
          <p:nvPr/>
        </p:nvGrpSpPr>
        <p:grpSpPr>
          <a:xfrm>
            <a:off x="4800600" y="1239884"/>
            <a:ext cx="7305529" cy="4342768"/>
            <a:chOff x="4800600" y="1239884"/>
            <a:chExt cx="7305529" cy="4342768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pic>
          <p:nvPicPr>
            <p:cNvPr id="7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1404128">
              <a:off x="4800600" y="1239884"/>
              <a:ext cx="7305529" cy="434276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2" name="TextBox 6"/>
            <p:cNvSpPr txBox="1"/>
            <p:nvPr/>
          </p:nvSpPr>
          <p:spPr>
            <a:xfrm>
              <a:off x="6149983" y="2920749"/>
              <a:ext cx="4725193" cy="981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000"/>
                </a:lnSpc>
                <a:spcAft>
                  <a:spcPts val="600"/>
                </a:spcAft>
              </a:pPr>
              <a:r>
                <a:rPr lang="fr-FR" sz="4400" dirty="0">
                  <a:solidFill>
                    <a:srgbClr val="000099"/>
                  </a:solidFill>
                  <a:latin typeface="Raleway" panose="020B0003030101060003" pitchFamily="34" charset="0"/>
                </a:rPr>
                <a:t>Sans connaissance </a:t>
              </a:r>
              <a:endParaRPr lang="fr-FR" sz="4400" dirty="0" smtClean="0">
                <a:solidFill>
                  <a:srgbClr val="000099"/>
                </a:solidFill>
                <a:latin typeface="Raleway" panose="020B0003030101060003" pitchFamily="34" charset="0"/>
              </a:endParaRPr>
            </a:p>
            <a:p>
              <a:pPr algn="ctr">
                <a:lnSpc>
                  <a:spcPts val="3000"/>
                </a:lnSpc>
                <a:spcAft>
                  <a:spcPts val="600"/>
                </a:spcAft>
              </a:pPr>
              <a:r>
                <a:rPr lang="fr-FR" sz="4400" dirty="0" smtClean="0">
                  <a:solidFill>
                    <a:srgbClr val="000099"/>
                  </a:solidFill>
                  <a:latin typeface="Raleway" panose="020B0003030101060003" pitchFamily="34" charset="0"/>
                </a:rPr>
                <a:t>comptable</a:t>
              </a:r>
              <a:endParaRPr lang="fr-FR" sz="4400" dirty="0">
                <a:solidFill>
                  <a:srgbClr val="000099"/>
                </a:solidFill>
                <a:latin typeface="Raleway" panose="020B00030301010600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02776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0907" y="-24064"/>
            <a:ext cx="830580" cy="8305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221" y="431562"/>
            <a:ext cx="1899297" cy="2276913"/>
          </a:xfrm>
          <a:prstGeom prst="rect">
            <a:avLst/>
          </a:prstGeom>
        </p:spPr>
      </p:pic>
      <p:pic>
        <p:nvPicPr>
          <p:cNvPr id="4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032925" cy="1032925"/>
          </a:xfrm>
          <a:prstGeom prst="rect">
            <a:avLst/>
          </a:prstGeom>
        </p:spPr>
      </p:pic>
      <p:grpSp>
        <p:nvGrpSpPr>
          <p:cNvPr id="5" name="Group 7"/>
          <p:cNvGrpSpPr/>
          <p:nvPr/>
        </p:nvGrpSpPr>
        <p:grpSpPr>
          <a:xfrm>
            <a:off x="2576320" y="520697"/>
            <a:ext cx="6942291" cy="3791477"/>
            <a:chOff x="5151406" y="1506458"/>
            <a:chExt cx="4136811" cy="2110884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86584" y="1506458"/>
              <a:ext cx="3626458" cy="2110884"/>
            </a:xfrm>
            <a:prstGeom prst="rect">
              <a:avLst/>
            </a:prstGeom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7" name="TextBox 6"/>
            <p:cNvSpPr txBox="1"/>
            <p:nvPr/>
          </p:nvSpPr>
          <p:spPr>
            <a:xfrm>
              <a:off x="5151406" y="1836487"/>
              <a:ext cx="4136811" cy="12223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fr-FR" sz="4000" dirty="0" smtClean="0">
                  <a:solidFill>
                    <a:srgbClr val="000099"/>
                  </a:solidFill>
                  <a:latin typeface="Raleway" panose="020B0003030101060003" pitchFamily="34" charset="0"/>
                </a:rPr>
                <a:t>Sur PC/Mac</a:t>
              </a:r>
            </a:p>
            <a:p>
              <a:pPr algn="ctr">
                <a:spcAft>
                  <a:spcPts val="1000"/>
                </a:spcAft>
              </a:pPr>
              <a:r>
                <a:rPr lang="fr-FR" sz="4000" dirty="0" smtClean="0">
                  <a:solidFill>
                    <a:srgbClr val="000099"/>
                  </a:solidFill>
                  <a:latin typeface="Raleway" panose="020B0003030101060003" pitchFamily="34" charset="0"/>
                </a:rPr>
                <a:t>Tablette</a:t>
              </a:r>
            </a:p>
            <a:p>
              <a:pPr algn="ctr">
                <a:spcAft>
                  <a:spcPts val="1000"/>
                </a:spcAft>
              </a:pPr>
              <a:r>
                <a:rPr lang="fr-FR" sz="4000" dirty="0" smtClean="0">
                  <a:solidFill>
                    <a:srgbClr val="000099"/>
                  </a:solidFill>
                  <a:latin typeface="Raleway" panose="020B0003030101060003" pitchFamily="34" charset="0"/>
                </a:rPr>
                <a:t>Smartphone</a:t>
              </a:r>
              <a:endParaRPr lang="fr-FR" sz="4000" dirty="0">
                <a:solidFill>
                  <a:srgbClr val="000099"/>
                </a:solidFill>
                <a:latin typeface="Raleway" panose="020B0003030101060003" pitchFamily="34" charset="0"/>
              </a:endParaRPr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5868793" y="2604141"/>
            <a:ext cx="6012801" cy="3457630"/>
            <a:chOff x="4800600" y="1239884"/>
            <a:chExt cx="7305529" cy="4342768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pic>
          <p:nvPicPr>
            <p:cNvPr id="12" name="Picture 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21404128">
              <a:off x="4800600" y="1239884"/>
              <a:ext cx="7305529" cy="434276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3" name="TextBox 6"/>
            <p:cNvSpPr txBox="1"/>
            <p:nvPr/>
          </p:nvSpPr>
          <p:spPr>
            <a:xfrm>
              <a:off x="6315887" y="2321879"/>
              <a:ext cx="4725193" cy="18233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fr-FR" sz="4000" dirty="0">
                  <a:solidFill>
                    <a:srgbClr val="000099"/>
                  </a:solidFill>
                  <a:latin typeface="Raleway" panose="020B0003030101060003" pitchFamily="34" charset="0"/>
                </a:rPr>
                <a:t>Sécurité et </a:t>
              </a:r>
              <a:endParaRPr lang="fr-FR" sz="4000" dirty="0" smtClean="0">
                <a:solidFill>
                  <a:srgbClr val="000099"/>
                </a:solidFill>
                <a:latin typeface="Raleway" panose="020B0003030101060003" pitchFamily="34" charset="0"/>
              </a:endParaRPr>
            </a:p>
            <a:p>
              <a:pPr algn="ctr">
                <a:spcAft>
                  <a:spcPts val="1000"/>
                </a:spcAft>
              </a:pPr>
              <a:r>
                <a:rPr lang="fr-FR" sz="4000" dirty="0" smtClean="0">
                  <a:solidFill>
                    <a:srgbClr val="000099"/>
                  </a:solidFill>
                  <a:latin typeface="Raleway" panose="020B0003030101060003" pitchFamily="34" charset="0"/>
                </a:rPr>
                <a:t>confidentialité</a:t>
              </a:r>
              <a:endParaRPr lang="fr-FR" sz="4000" dirty="0">
                <a:solidFill>
                  <a:srgbClr val="000099"/>
                </a:solidFill>
                <a:latin typeface="Raleway" panose="020B0003030101060003" pitchFamily="34" charset="0"/>
              </a:endParaRPr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1200118" y="3090149"/>
            <a:ext cx="6161021" cy="3273498"/>
            <a:chOff x="2174660" y="3121594"/>
            <a:chExt cx="6166335" cy="3736406"/>
          </a:xfrm>
        </p:grpSpPr>
        <p:pic>
          <p:nvPicPr>
            <p:cNvPr id="9" name="Picture 2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20830526">
              <a:off x="2174660" y="3121594"/>
              <a:ext cx="6166335" cy="3736406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" name="TextBox 6"/>
            <p:cNvSpPr txBox="1"/>
            <p:nvPr/>
          </p:nvSpPr>
          <p:spPr>
            <a:xfrm>
              <a:off x="3314618" y="4014618"/>
              <a:ext cx="3979261" cy="1656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fr-FR" sz="4000" dirty="0" smtClean="0">
                  <a:solidFill>
                    <a:srgbClr val="000099"/>
                  </a:solidFill>
                  <a:latin typeface="Raleway" panose="020B0003030101060003" pitchFamily="34" charset="0"/>
                </a:rPr>
                <a:t>Simplicité </a:t>
              </a:r>
            </a:p>
            <a:p>
              <a:pPr algn="ctr">
                <a:spcAft>
                  <a:spcPts val="1000"/>
                </a:spcAft>
              </a:pPr>
              <a:r>
                <a:rPr lang="fr-FR" sz="4000" dirty="0" smtClean="0">
                  <a:solidFill>
                    <a:srgbClr val="000099"/>
                  </a:solidFill>
                  <a:latin typeface="Raleway" panose="020B0003030101060003" pitchFamily="34" charset="0"/>
                </a:rPr>
                <a:t>d’utilisation</a:t>
              </a:r>
              <a:endParaRPr lang="fr-FR" sz="4000" dirty="0">
                <a:solidFill>
                  <a:srgbClr val="000099"/>
                </a:solidFill>
                <a:latin typeface="Raleway" panose="020B00030301010600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55379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91</Words>
  <Application>Microsoft Office PowerPoint</Application>
  <PresentationFormat>Grand écran</PresentationFormat>
  <Paragraphs>45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Calisto MT</vt:lpstr>
      <vt:lpstr>Raleway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SUPPORT</dc:creator>
  <cp:lastModifiedBy>SUPPORT</cp:lastModifiedBy>
  <cp:revision>70</cp:revision>
  <dcterms:created xsi:type="dcterms:W3CDTF">2015-01-29T16:13:51Z</dcterms:created>
  <dcterms:modified xsi:type="dcterms:W3CDTF">2015-02-11T13:31:44Z</dcterms:modified>
</cp:coreProperties>
</file>